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xls" ContentType="application/vnd.ms-excel"/>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53" r:id="rId1"/>
  </p:sldMasterIdLst>
  <p:notesMasterIdLst>
    <p:notesMasterId r:id="rId89"/>
  </p:notesMasterIdLst>
  <p:handoutMasterIdLst>
    <p:handoutMasterId r:id="rId90"/>
  </p:handoutMasterIdLst>
  <p:sldIdLst>
    <p:sldId id="260" r:id="rId2"/>
    <p:sldId id="292" r:id="rId3"/>
    <p:sldId id="341" r:id="rId4"/>
    <p:sldId id="263" r:id="rId5"/>
    <p:sldId id="342" r:id="rId6"/>
    <p:sldId id="363" r:id="rId7"/>
    <p:sldId id="343" r:id="rId8"/>
    <p:sldId id="344" r:id="rId9"/>
    <p:sldId id="345" r:id="rId10"/>
    <p:sldId id="346" r:id="rId11"/>
    <p:sldId id="265" r:id="rId12"/>
    <p:sldId id="347" r:id="rId13"/>
    <p:sldId id="351" r:id="rId14"/>
    <p:sldId id="360" r:id="rId15"/>
    <p:sldId id="348" r:id="rId16"/>
    <p:sldId id="266" r:id="rId17"/>
    <p:sldId id="267" r:id="rId18"/>
    <p:sldId id="268" r:id="rId19"/>
    <p:sldId id="350" r:id="rId20"/>
    <p:sldId id="352" r:id="rId21"/>
    <p:sldId id="270" r:id="rId22"/>
    <p:sldId id="353" r:id="rId23"/>
    <p:sldId id="354" r:id="rId24"/>
    <p:sldId id="359" r:id="rId25"/>
    <p:sldId id="355" r:id="rId26"/>
    <p:sldId id="356" r:id="rId27"/>
    <p:sldId id="357" r:id="rId28"/>
    <p:sldId id="358" r:id="rId29"/>
    <p:sldId id="299" r:id="rId30"/>
    <p:sldId id="361" r:id="rId31"/>
    <p:sldId id="362" r:id="rId32"/>
    <p:sldId id="372" r:id="rId33"/>
    <p:sldId id="296" r:id="rId34"/>
    <p:sldId id="297" r:id="rId35"/>
    <p:sldId id="282" r:id="rId36"/>
    <p:sldId id="293" r:id="rId37"/>
    <p:sldId id="294" r:id="rId38"/>
    <p:sldId id="366" r:id="rId39"/>
    <p:sldId id="367" r:id="rId40"/>
    <p:sldId id="273" r:id="rId41"/>
    <p:sldId id="368" r:id="rId42"/>
    <p:sldId id="373" r:id="rId43"/>
    <p:sldId id="283" r:id="rId44"/>
    <p:sldId id="317" r:id="rId45"/>
    <p:sldId id="284" r:id="rId46"/>
    <p:sldId id="316" r:id="rId47"/>
    <p:sldId id="364" r:id="rId48"/>
    <p:sldId id="271" r:id="rId49"/>
    <p:sldId id="365" r:id="rId50"/>
    <p:sldId id="370" r:id="rId51"/>
    <p:sldId id="371" r:id="rId52"/>
    <p:sldId id="369" r:id="rId53"/>
    <p:sldId id="274" r:id="rId54"/>
    <p:sldId id="301" r:id="rId55"/>
    <p:sldId id="275" r:id="rId56"/>
    <p:sldId id="376" r:id="rId57"/>
    <p:sldId id="377" r:id="rId58"/>
    <p:sldId id="378" r:id="rId59"/>
    <p:sldId id="311" r:id="rId60"/>
    <p:sldId id="379" r:id="rId61"/>
    <p:sldId id="305" r:id="rId62"/>
    <p:sldId id="307" r:id="rId63"/>
    <p:sldId id="380" r:id="rId64"/>
    <p:sldId id="381" r:id="rId65"/>
    <p:sldId id="382" r:id="rId66"/>
    <p:sldId id="383" r:id="rId67"/>
    <p:sldId id="277" r:id="rId68"/>
    <p:sldId id="384" r:id="rId69"/>
    <p:sldId id="278" r:id="rId70"/>
    <p:sldId id="374" r:id="rId71"/>
    <p:sldId id="375" r:id="rId72"/>
    <p:sldId id="312" r:id="rId73"/>
    <p:sldId id="279" r:id="rId74"/>
    <p:sldId id="280" r:id="rId75"/>
    <p:sldId id="281" r:id="rId76"/>
    <p:sldId id="324" r:id="rId77"/>
    <p:sldId id="333" r:id="rId78"/>
    <p:sldId id="334" r:id="rId79"/>
    <p:sldId id="335" r:id="rId80"/>
    <p:sldId id="336" r:id="rId81"/>
    <p:sldId id="337" r:id="rId82"/>
    <p:sldId id="313" r:id="rId83"/>
    <p:sldId id="338" r:id="rId84"/>
    <p:sldId id="339" r:id="rId85"/>
    <p:sldId id="340" r:id="rId86"/>
    <p:sldId id="290" r:id="rId87"/>
    <p:sldId id="291" r:id="rId88"/>
  </p:sldIdLst>
  <p:sldSz cx="9144000" cy="6858000" type="screen4x3"/>
  <p:notesSz cx="9144000" cy="6858000"/>
  <p:embeddedFontLst>
    <p:embeddedFont>
      <p:font typeface="Calibri" pitchFamily="34" charset="0"/>
      <p:regular r:id="rId91"/>
      <p:bold r:id="rId92"/>
      <p:italic r:id="rId93"/>
      <p:boldItalic r:id="rId94"/>
    </p:embeddedFont>
    <p:embeddedFont>
      <p:font typeface="Cambria Math" pitchFamily="18" charset="0"/>
      <p:regular r:id="rId95"/>
    </p:embeddedFont>
    <p:embeddedFont>
      <p:font typeface="Tahoma" pitchFamily="34" charset="0"/>
      <p:regular r:id="rId96"/>
      <p:bold r:id="rId97"/>
    </p:embeddedFont>
    <p:embeddedFont>
      <p:font typeface="Corbel" pitchFamily="34" charset="0"/>
      <p:regular r:id="rId98"/>
      <p:bold r:id="rId99"/>
      <p:italic r:id="rId100"/>
      <p:boldItalic r:id="rId101"/>
    </p:embeddedFont>
  </p:embeddedFontLst>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FDE0BD"/>
    <a:srgbClr val="F983C1"/>
    <a:srgbClr val="C1BAF8"/>
    <a:srgbClr val="E5FFFF"/>
    <a:srgbClr val="C0FEFE"/>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20722" autoAdjust="0"/>
    <p:restoredTop sz="70693" autoAdjust="0"/>
  </p:normalViewPr>
  <p:slideViewPr>
    <p:cSldViewPr>
      <p:cViewPr>
        <p:scale>
          <a:sx n="50" d="100"/>
          <a:sy n="50" d="100"/>
        </p:scale>
        <p:origin x="-240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1890" y="-84"/>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2" Type="http://schemas.openxmlformats.org/officeDocument/2006/relationships/oleObject" Target="file:///C:\Users\TOSHIBA\Dropbox\mywebpage\main\english\courses\introductionStatistics\w3\HW1.xls"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tr-TR"/>
              <a:t>Histogram of Marks of Intr.Stats 2011-2012</a:t>
            </a:r>
          </a:p>
        </c:rich>
      </c:tx>
      <c:layout/>
      <c:overlay val="0"/>
    </c:title>
    <c:autoTitleDeleted val="0"/>
    <c:plotArea>
      <c:layout>
        <c:manualLayout>
          <c:layoutTarget val="inner"/>
          <c:xMode val="edge"/>
          <c:yMode val="edge"/>
          <c:x val="0.17829457364341086"/>
          <c:y val="0.14098360655737707"/>
          <c:w val="0.75968992248062039"/>
          <c:h val="0.60327868852459043"/>
        </c:manualLayout>
      </c:layout>
      <c:barChart>
        <c:barDir val="col"/>
        <c:grouping val="clustered"/>
        <c:varyColors val="0"/>
        <c:ser>
          <c:idx val="0"/>
          <c:order val="0"/>
          <c:tx>
            <c:strRef>
              <c:f>Sheet1!$R$40</c:f>
              <c:strCache>
                <c:ptCount val="1"/>
              </c:strCache>
            </c:strRef>
          </c:tx>
          <c:spPr>
            <a:ln>
              <a:solidFill>
                <a:sysClr val="windowText" lastClr="000000"/>
              </a:solidFill>
            </a:ln>
          </c:spPr>
          <c:invertIfNegative val="0"/>
          <c:cat>
            <c:strRef>
              <c:f>Sheet1!$Q$41:$Q$46</c:f>
              <c:strCache>
                <c:ptCount val="6"/>
                <c:pt idx="0">
                  <c:v>0 less than 14</c:v>
                </c:pt>
                <c:pt idx="1">
                  <c:v>14 less than 28</c:v>
                </c:pt>
                <c:pt idx="2">
                  <c:v>28 less than 42</c:v>
                </c:pt>
                <c:pt idx="3">
                  <c:v>42 less than 56</c:v>
                </c:pt>
                <c:pt idx="4">
                  <c:v>56 less than 70</c:v>
                </c:pt>
                <c:pt idx="5">
                  <c:v>70 less than 84</c:v>
                </c:pt>
              </c:strCache>
            </c:strRef>
          </c:cat>
          <c:val>
            <c:numRef>
              <c:f>Sheet1!$R$41:$R$46</c:f>
              <c:numCache>
                <c:formatCode>General</c:formatCode>
                <c:ptCount val="6"/>
                <c:pt idx="0">
                  <c:v>13</c:v>
                </c:pt>
                <c:pt idx="1">
                  <c:v>2</c:v>
                </c:pt>
                <c:pt idx="2">
                  <c:v>5</c:v>
                </c:pt>
                <c:pt idx="3">
                  <c:v>0</c:v>
                </c:pt>
                <c:pt idx="4">
                  <c:v>21</c:v>
                </c:pt>
                <c:pt idx="5">
                  <c:v>13</c:v>
                </c:pt>
              </c:numCache>
            </c:numRef>
          </c:val>
        </c:ser>
        <c:dLbls>
          <c:showLegendKey val="0"/>
          <c:showVal val="0"/>
          <c:showCatName val="0"/>
          <c:showSerName val="0"/>
          <c:showPercent val="0"/>
          <c:showBubbleSize val="0"/>
        </c:dLbls>
        <c:gapWidth val="0"/>
        <c:axId val="150390784"/>
        <c:axId val="85025920"/>
      </c:barChart>
      <c:catAx>
        <c:axId val="150390784"/>
        <c:scaling>
          <c:orientation val="minMax"/>
        </c:scaling>
        <c:delete val="0"/>
        <c:axPos val="b"/>
        <c:numFmt formatCode="General" sourceLinked="1"/>
        <c:majorTickMark val="out"/>
        <c:minorTickMark val="none"/>
        <c:tickLblPos val="nextTo"/>
        <c:txPr>
          <a:bodyPr rot="-2700000" vert="horz"/>
          <a:lstStyle/>
          <a:p>
            <a:pPr>
              <a:defRPr/>
            </a:pPr>
            <a:endParaRPr lang="tr-TR"/>
          </a:p>
        </c:txPr>
        <c:crossAx val="85025920"/>
        <c:crosses val="autoZero"/>
        <c:auto val="1"/>
        <c:lblAlgn val="ctr"/>
        <c:lblOffset val="100"/>
        <c:noMultiLvlLbl val="0"/>
      </c:catAx>
      <c:valAx>
        <c:axId val="85025920"/>
        <c:scaling>
          <c:orientation val="minMax"/>
        </c:scaling>
        <c:delete val="0"/>
        <c:axPos val="l"/>
        <c:majorGridlines/>
        <c:numFmt formatCode="General" sourceLinked="1"/>
        <c:majorTickMark val="out"/>
        <c:minorTickMark val="none"/>
        <c:tickLblPos val="nextTo"/>
        <c:txPr>
          <a:bodyPr rot="0" vert="horz"/>
          <a:lstStyle/>
          <a:p>
            <a:pPr>
              <a:defRPr/>
            </a:pPr>
            <a:endParaRPr lang="tr-TR"/>
          </a:p>
        </c:txPr>
        <c:crossAx val="150390784"/>
        <c:crosses val="autoZero"/>
        <c:crossBetween val="between"/>
      </c:valAx>
    </c:plotArea>
    <c:plotVisOnly val="1"/>
    <c:dispBlanksAs val="gap"/>
    <c:showDLblsOverMax val="0"/>
  </c:chart>
  <c:txPr>
    <a:bodyPr/>
    <a:lstStyle/>
    <a:p>
      <a:pPr>
        <a:defRPr sz="2000" b="0" i="0" u="none" strike="noStrike" baseline="0">
          <a:solidFill>
            <a:srgbClr val="333333"/>
          </a:solidFill>
          <a:latin typeface="Calibri"/>
          <a:ea typeface="Calibri"/>
          <a:cs typeface="Calibri"/>
        </a:defRPr>
      </a:pPr>
      <a:endParaRPr lang="tr-TR"/>
    </a:p>
  </c:txPr>
  <c:externalData r:id="rId2">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5"/>
          <p:cNvSpPr>
            <a:spLocks noChangeArrowheads="1"/>
          </p:cNvSpPr>
          <p:nvPr/>
        </p:nvSpPr>
        <p:spPr bwMode="auto">
          <a:xfrm>
            <a:off x="101600" y="6618288"/>
            <a:ext cx="8940800" cy="20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9875" name="Line 6"/>
          <p:cNvSpPr>
            <a:spLocks noChangeShapeType="1"/>
          </p:cNvSpPr>
          <p:nvPr/>
        </p:nvSpPr>
        <p:spPr bwMode="auto">
          <a:xfrm>
            <a:off x="1104900" y="285750"/>
            <a:ext cx="749776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9876" name="Line 7"/>
          <p:cNvSpPr>
            <a:spLocks noChangeShapeType="1"/>
          </p:cNvSpPr>
          <p:nvPr/>
        </p:nvSpPr>
        <p:spPr bwMode="auto">
          <a:xfrm>
            <a:off x="1104900" y="6572250"/>
            <a:ext cx="749776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9877" name="Rectangle 8"/>
          <p:cNvSpPr>
            <a:spLocks noChangeArrowheads="1"/>
          </p:cNvSpPr>
          <p:nvPr/>
        </p:nvSpPr>
        <p:spPr bwMode="auto">
          <a:xfrm>
            <a:off x="95250" y="6613525"/>
            <a:ext cx="89535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tabLst>
                <a:tab pos="285750" algn="l"/>
                <a:tab pos="6457950" algn="r"/>
              </a:tabLst>
            </a:pPr>
            <a:r>
              <a:rPr lang="en-US" sz="1000"/>
              <a:t>Business Statistics: A Decision-Making Approach, 6e	© 2005 Prentice-Hall, Inc.</a:t>
            </a:r>
          </a:p>
        </p:txBody>
      </p:sp>
      <p:sp>
        <p:nvSpPr>
          <p:cNvPr id="79878" name="Rectangle 9"/>
          <p:cNvSpPr>
            <a:spLocks noChangeArrowheads="1"/>
          </p:cNvSpPr>
          <p:nvPr/>
        </p:nvSpPr>
        <p:spPr bwMode="auto">
          <a:xfrm>
            <a:off x="95250" y="41275"/>
            <a:ext cx="89535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tabLst>
                <a:tab pos="285750" algn="l"/>
                <a:tab pos="3257550" algn="ctr"/>
                <a:tab pos="6457950" algn="r"/>
              </a:tabLst>
            </a:pPr>
            <a:r>
              <a:rPr lang="en-US" sz="1200"/>
              <a:t>	Chapter 3	</a:t>
            </a:r>
            <a:r>
              <a:rPr lang="en-US" sz="1200" b="1"/>
              <a:t>Student Lecture Notes</a:t>
            </a:r>
            <a:r>
              <a:rPr lang="en-US" sz="1200"/>
              <a:t>	 3-</a:t>
            </a:r>
            <a:fld id="{A78AE0FF-1407-4DFE-90CE-24DE6652DD38}" type="slidenum">
              <a:rPr lang="en-US" sz="1200"/>
              <a:pPr eaLnBrk="0" hangingPunct="0">
                <a:tabLst>
                  <a:tab pos="285750" algn="l"/>
                  <a:tab pos="3257550" algn="ctr"/>
                  <a:tab pos="6457950" algn="r"/>
                </a:tabLst>
              </a:pPr>
              <a:t>‹#›</a:t>
            </a:fld>
            <a:endParaRPr lang="en-US" sz="1200"/>
          </a:p>
        </p:txBody>
      </p:sp>
    </p:spTree>
    <p:extLst>
      <p:ext uri="{BB962C8B-B14F-4D97-AF65-F5344CB8AC3E}">
        <p14:creationId xmlns:p14="http://schemas.microsoft.com/office/powerpoint/2010/main" val="22471185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219200" y="2571750"/>
            <a:ext cx="6705600"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683" name="Rectangle 3"/>
          <p:cNvSpPr>
            <a:spLocks noGrp="1" noRot="1" noChangeAspect="1" noChangeArrowheads="1" noTextEdit="1"/>
          </p:cNvSpPr>
          <p:nvPr>
            <p:ph type="sldImg" idx="2"/>
          </p:nvPr>
        </p:nvSpPr>
        <p:spPr bwMode="auto">
          <a:xfrm>
            <a:off x="3273425" y="342900"/>
            <a:ext cx="2889250" cy="21669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684" name="Line 4"/>
          <p:cNvSpPr>
            <a:spLocks noChangeShapeType="1"/>
          </p:cNvSpPr>
          <p:nvPr/>
        </p:nvSpPr>
        <p:spPr bwMode="auto">
          <a:xfrm>
            <a:off x="1493838" y="26860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85" name="Line 5"/>
          <p:cNvSpPr>
            <a:spLocks noChangeShapeType="1"/>
          </p:cNvSpPr>
          <p:nvPr/>
        </p:nvSpPr>
        <p:spPr bwMode="auto">
          <a:xfrm>
            <a:off x="1493838" y="29146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86" name="Line 6"/>
          <p:cNvSpPr>
            <a:spLocks noChangeShapeType="1"/>
          </p:cNvSpPr>
          <p:nvPr/>
        </p:nvSpPr>
        <p:spPr bwMode="auto">
          <a:xfrm>
            <a:off x="1493838" y="31432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87" name="Line 7"/>
          <p:cNvSpPr>
            <a:spLocks noChangeShapeType="1"/>
          </p:cNvSpPr>
          <p:nvPr/>
        </p:nvSpPr>
        <p:spPr bwMode="auto">
          <a:xfrm>
            <a:off x="1493838" y="33718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88" name="Line 8"/>
          <p:cNvSpPr>
            <a:spLocks noChangeShapeType="1"/>
          </p:cNvSpPr>
          <p:nvPr/>
        </p:nvSpPr>
        <p:spPr bwMode="auto">
          <a:xfrm>
            <a:off x="1493838" y="36004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89" name="Line 9"/>
          <p:cNvSpPr>
            <a:spLocks noChangeShapeType="1"/>
          </p:cNvSpPr>
          <p:nvPr/>
        </p:nvSpPr>
        <p:spPr bwMode="auto">
          <a:xfrm>
            <a:off x="1493838" y="38290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90" name="Line 10"/>
          <p:cNvSpPr>
            <a:spLocks noChangeShapeType="1"/>
          </p:cNvSpPr>
          <p:nvPr/>
        </p:nvSpPr>
        <p:spPr bwMode="auto">
          <a:xfrm>
            <a:off x="1493838" y="38290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91" name="Line 11"/>
          <p:cNvSpPr>
            <a:spLocks noChangeShapeType="1"/>
          </p:cNvSpPr>
          <p:nvPr/>
        </p:nvSpPr>
        <p:spPr bwMode="auto">
          <a:xfrm>
            <a:off x="1493838" y="40576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92" name="Line 12"/>
          <p:cNvSpPr>
            <a:spLocks noChangeShapeType="1"/>
          </p:cNvSpPr>
          <p:nvPr/>
        </p:nvSpPr>
        <p:spPr bwMode="auto">
          <a:xfrm>
            <a:off x="1493838" y="42862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93" name="Line 13"/>
          <p:cNvSpPr>
            <a:spLocks noChangeShapeType="1"/>
          </p:cNvSpPr>
          <p:nvPr/>
        </p:nvSpPr>
        <p:spPr bwMode="auto">
          <a:xfrm>
            <a:off x="1493838" y="45148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94" name="Line 14"/>
          <p:cNvSpPr>
            <a:spLocks noChangeShapeType="1"/>
          </p:cNvSpPr>
          <p:nvPr/>
        </p:nvSpPr>
        <p:spPr bwMode="auto">
          <a:xfrm>
            <a:off x="1493838" y="47434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95" name="Line 15"/>
          <p:cNvSpPr>
            <a:spLocks noChangeShapeType="1"/>
          </p:cNvSpPr>
          <p:nvPr/>
        </p:nvSpPr>
        <p:spPr bwMode="auto">
          <a:xfrm>
            <a:off x="1493838" y="49720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96" name="Line 16"/>
          <p:cNvSpPr>
            <a:spLocks noChangeShapeType="1"/>
          </p:cNvSpPr>
          <p:nvPr/>
        </p:nvSpPr>
        <p:spPr bwMode="auto">
          <a:xfrm>
            <a:off x="1493838" y="52006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97" name="Line 17"/>
          <p:cNvSpPr>
            <a:spLocks noChangeShapeType="1"/>
          </p:cNvSpPr>
          <p:nvPr/>
        </p:nvSpPr>
        <p:spPr bwMode="auto">
          <a:xfrm>
            <a:off x="1493838" y="54292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98" name="Line 18"/>
          <p:cNvSpPr>
            <a:spLocks noChangeShapeType="1"/>
          </p:cNvSpPr>
          <p:nvPr/>
        </p:nvSpPr>
        <p:spPr bwMode="auto">
          <a:xfrm>
            <a:off x="1493838" y="56578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699" name="Line 19"/>
          <p:cNvSpPr>
            <a:spLocks noChangeShapeType="1"/>
          </p:cNvSpPr>
          <p:nvPr/>
        </p:nvSpPr>
        <p:spPr bwMode="auto">
          <a:xfrm>
            <a:off x="1493838" y="58864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700" name="Line 20"/>
          <p:cNvSpPr>
            <a:spLocks noChangeShapeType="1"/>
          </p:cNvSpPr>
          <p:nvPr/>
        </p:nvSpPr>
        <p:spPr bwMode="auto">
          <a:xfrm>
            <a:off x="1493838" y="61150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701" name="Line 21"/>
          <p:cNvSpPr>
            <a:spLocks noChangeShapeType="1"/>
          </p:cNvSpPr>
          <p:nvPr/>
        </p:nvSpPr>
        <p:spPr bwMode="auto">
          <a:xfrm>
            <a:off x="1493838" y="6343650"/>
            <a:ext cx="62103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702" name="Line 22"/>
          <p:cNvSpPr>
            <a:spLocks noChangeShapeType="1"/>
          </p:cNvSpPr>
          <p:nvPr/>
        </p:nvSpPr>
        <p:spPr bwMode="auto">
          <a:xfrm>
            <a:off x="698500" y="285750"/>
            <a:ext cx="780256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703" name="Rectangle 23"/>
          <p:cNvSpPr>
            <a:spLocks noChangeArrowheads="1"/>
          </p:cNvSpPr>
          <p:nvPr/>
        </p:nvSpPr>
        <p:spPr bwMode="auto">
          <a:xfrm>
            <a:off x="103188" y="6618288"/>
            <a:ext cx="8937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tabLst>
                <a:tab pos="285750" algn="l"/>
                <a:tab pos="6457950" algn="r"/>
              </a:tabLst>
            </a:pPr>
            <a:r>
              <a:rPr lang="en-US" sz="1000"/>
              <a:t>Business Statistics: A Decision-Making Approach, 6e	© 2005 Prentice-Hall, Inc.</a:t>
            </a:r>
          </a:p>
        </p:txBody>
      </p:sp>
      <p:sp>
        <p:nvSpPr>
          <p:cNvPr id="71704" name="Line 24"/>
          <p:cNvSpPr>
            <a:spLocks noChangeShapeType="1"/>
          </p:cNvSpPr>
          <p:nvPr/>
        </p:nvSpPr>
        <p:spPr bwMode="auto">
          <a:xfrm>
            <a:off x="698500" y="6572250"/>
            <a:ext cx="780256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1705" name="Rectangle 25"/>
          <p:cNvSpPr>
            <a:spLocks noChangeArrowheads="1"/>
          </p:cNvSpPr>
          <p:nvPr/>
        </p:nvSpPr>
        <p:spPr bwMode="auto">
          <a:xfrm>
            <a:off x="103188" y="46038"/>
            <a:ext cx="89376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tabLst>
                <a:tab pos="285750" algn="l"/>
                <a:tab pos="3257550" algn="ctr"/>
                <a:tab pos="6457950" algn="r"/>
              </a:tabLst>
            </a:pPr>
            <a:r>
              <a:rPr lang="en-US" sz="1200"/>
              <a:t>	Chapter 3	</a:t>
            </a:r>
            <a:r>
              <a:rPr lang="en-US" sz="1200" b="1"/>
              <a:t>Instructor Notes</a:t>
            </a:r>
            <a:r>
              <a:rPr lang="en-US" sz="1200"/>
              <a:t>	3-</a:t>
            </a:r>
            <a:fld id="{4722B095-74B5-4166-9D77-61C581F457BE}" type="slidenum">
              <a:rPr lang="en-US" sz="1200"/>
              <a:pPr eaLnBrk="0" hangingPunct="0">
                <a:tabLst>
                  <a:tab pos="285750" algn="l"/>
                  <a:tab pos="3257550" algn="ctr"/>
                  <a:tab pos="6457950" algn="r"/>
                </a:tabLst>
              </a:pPr>
              <a:t>‹#›</a:t>
            </a:fld>
            <a:endParaRPr lang="en-US" sz="1200"/>
          </a:p>
        </p:txBody>
      </p:sp>
    </p:spTree>
    <p:extLst>
      <p:ext uri="{BB962C8B-B14F-4D97-AF65-F5344CB8AC3E}">
        <p14:creationId xmlns:p14="http://schemas.microsoft.com/office/powerpoint/2010/main" val="26422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4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4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4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xfrm>
            <a:off x="1217613" y="3257550"/>
            <a:ext cx="6708775" cy="308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293688" eaLnBrk="1" hangingPunct="1">
              <a:spcBef>
                <a:spcPct val="0"/>
              </a:spcBef>
            </a:pPr>
            <a:r>
              <a:rPr lang="en-GB" smtClean="0">
                <a:latin typeface="Arial" charset="0"/>
              </a:rPr>
              <a:t>As discussed in Lecture 2: Data Types – </a:t>
            </a:r>
          </a:p>
          <a:p>
            <a:pPr defTabSz="293688" eaLnBrk="1" hangingPunct="1">
              <a:spcBef>
                <a:spcPct val="0"/>
              </a:spcBef>
            </a:pPr>
            <a:r>
              <a:rPr lang="en-GB" smtClean="0">
                <a:latin typeface="Arial" charset="0"/>
              </a:rPr>
              <a:t>Nominal variables </a:t>
            </a:r>
            <a:r>
              <a:rPr lang="en-GB" smtClean="0">
                <a:latin typeface="Corbel" pitchFamily="34" charset="0"/>
              </a:rPr>
              <a:t>or categorical data is data that comprises of categories that </a:t>
            </a:r>
            <a:r>
              <a:rPr lang="en-GB" i="1" smtClean="0">
                <a:latin typeface="Corbel" pitchFamily="34" charset="0"/>
              </a:rPr>
              <a:t>cannot</a:t>
            </a:r>
            <a:r>
              <a:rPr lang="en-GB" smtClean="0">
                <a:latin typeface="Corbel" pitchFamily="34" charset="0"/>
              </a:rPr>
              <a:t> be rank ordered – each category is just different. Therefore you cannot measure the distance between values (i.e. Male and female) and so they </a:t>
            </a:r>
            <a:r>
              <a:rPr lang="en-GB" smtClean="0">
                <a:latin typeface="Arial" charset="0"/>
              </a:rPr>
              <a:t>have no mathematical qualities. Therefore, you cannot use median and mean – all you can say is how often the values occur and which occurs the most frequently (the mode).</a:t>
            </a:r>
          </a:p>
          <a:p>
            <a:pPr defTabSz="293688" eaLnBrk="1" hangingPunct="1">
              <a:spcBef>
                <a:spcPct val="0"/>
              </a:spcBef>
            </a:pPr>
            <a:r>
              <a:rPr lang="en-GB" smtClean="0">
                <a:latin typeface="Arial" charset="0"/>
              </a:rPr>
              <a:t>Ordinal variables are the next hierarchical level up from nominal data and like nominal data, the data is based on categories. But the difference is that they can be ranked and ordered i.e. from good to bad or agree to disagree. Therefore, the same measure of mode can be used with the addition of the median – the middle occurring value or category. </a:t>
            </a:r>
          </a:p>
          <a:p>
            <a:pPr defTabSz="293688" eaLnBrk="1" hangingPunct="1">
              <a:spcBef>
                <a:spcPct val="0"/>
              </a:spcBef>
            </a:pPr>
            <a:r>
              <a:rPr lang="en-GB" smtClean="0">
                <a:latin typeface="Arial" charset="0"/>
              </a:rPr>
              <a:t>Up from ordinal data in the hierarchy is interval and ratio data. In addition to the ability to be ranked (as with ordinal data) the distance between each value with interval and ratio data can be measured i.e. difference between 1.5m and 1.6m. Therefore, it can use all those for ordinal data (mode and median) with the addition of the mean. The mean requires actual mathematical values to calculate an average so scale data (interval and ratio) is the only variable type to provide a single mathematical value for each observation.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5178425" y="6513513"/>
            <a:ext cx="3963988"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20C3CB9E-B542-40BB-A363-69EAEEF28E17}" type="slidenum">
              <a:rPr lang="en-US"/>
              <a:pPr eaLnBrk="1" hangingPunct="1"/>
              <a:t>22</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endParaRPr lang="tr-TR"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4294967295"/>
          </p:nvPr>
        </p:nvSpPr>
        <p:spPr bwMode="auto">
          <a:xfrm>
            <a:off x="5178425" y="6513513"/>
            <a:ext cx="3963988"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F222196F-8A97-4DA3-88A2-A2955EE21889}" type="slidenum">
              <a:rPr lang="en-US"/>
              <a:pPr eaLnBrk="1" hangingPunct="1"/>
              <a:t>23</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r>
              <a:rPr lang="en-US" smtClean="0">
                <a:latin typeface="Arial" charset="0"/>
              </a:rPr>
              <a:t>-Remember, measures of central tendency look for the one number which best describe all of the numbers.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4294967295"/>
          </p:nvPr>
        </p:nvSpPr>
        <p:spPr bwMode="auto">
          <a:xfrm>
            <a:off x="5178425" y="6513513"/>
            <a:ext cx="3963988"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7D739481-0C0A-4F7F-8421-681E0D6E8BF1}" type="slidenum">
              <a:rPr lang="en-US"/>
              <a:pPr eaLnBrk="1" hangingPunct="1"/>
              <a:t>25</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r>
              <a:rPr lang="en-US" smtClean="0">
                <a:latin typeface="Arial" charset="0"/>
              </a:rPr>
              <a:t>-Draw some distributions and show how 50% of the distribution falls to the left no matter what the shape is.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4294967295"/>
          </p:nvPr>
        </p:nvSpPr>
        <p:spPr bwMode="auto">
          <a:xfrm>
            <a:off x="5178425" y="6513513"/>
            <a:ext cx="3963988"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044E037F-88B2-43F9-BFA6-4EFAE9CA63F1}" type="slidenum">
              <a:rPr lang="en-US"/>
              <a:pPr eaLnBrk="1" hangingPunct="1"/>
              <a:t>26</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r>
              <a:rPr lang="en-US" smtClean="0">
                <a:latin typeface="Arial" charset="0"/>
              </a:rPr>
              <a:t>-Scores must be in order to compute the median.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4294967295"/>
          </p:nvPr>
        </p:nvSpPr>
        <p:spPr bwMode="auto">
          <a:xfrm>
            <a:off x="5178425" y="6513513"/>
            <a:ext cx="3963988"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57EA73C7-2F70-48EE-867A-8873C8287C3A}" type="slidenum">
              <a:rPr lang="en-US"/>
              <a:pPr eaLnBrk="1" hangingPunct="1"/>
              <a:t>28</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r>
              <a:rPr lang="en-US" smtClean="0">
                <a:latin typeface="Arial" charset="0"/>
              </a:rPr>
              <a:t>-Scores must be in order to compute the median.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2857500" y="514350"/>
            <a:ext cx="3429000" cy="2571750"/>
          </a:xfrm>
          <a:ln/>
        </p:spPr>
      </p:sp>
      <p:sp>
        <p:nvSpPr>
          <p:cNvPr id="78851" name="Rectangle 3"/>
          <p:cNvSpPr>
            <a:spLocks noGrp="1" noChangeArrowheads="1"/>
          </p:cNvSpPr>
          <p:nvPr>
            <p:ph type="body" idx="1"/>
          </p:nvPr>
        </p:nvSpPr>
        <p:spPr>
          <a:xfrm>
            <a:off x="1219200" y="3257550"/>
            <a:ext cx="6705600" cy="3086100"/>
          </a:xfrm>
          <a:noFill/>
        </p:spPr>
        <p:txBody>
          <a:bodyPr/>
          <a:lstStyle/>
          <a:p>
            <a:endParaRPr lang="tr-TR" smtClean="0">
              <a:latin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2057400"/>
            <a:ext cx="8839200"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ChangeArrowheads="1"/>
          </p:cNvSpPr>
          <p:nvPr/>
        </p:nvSpPr>
        <p:spPr bwMode="auto">
          <a:xfrm>
            <a:off x="457200" y="3200400"/>
            <a:ext cx="80772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pPr algn="ctr" defTabSz="852488">
              <a:spcBef>
                <a:spcPct val="20000"/>
              </a:spcBef>
              <a:buClr>
                <a:schemeClr val="folHlink"/>
              </a:buClr>
              <a:buSzPct val="60000"/>
              <a:buFont typeface="Wingdings" pitchFamily="2" charset="2"/>
              <a:buNone/>
            </a:pPr>
            <a:endParaRPr lang="tr-TR" sz="2800"/>
          </a:p>
        </p:txBody>
      </p:sp>
      <p:sp>
        <p:nvSpPr>
          <p:cNvPr id="107522" name="Rectangle 2"/>
          <p:cNvSpPr>
            <a:spLocks noGrp="1" noChangeArrowheads="1"/>
          </p:cNvSpPr>
          <p:nvPr>
            <p:ph type="ctrTitle"/>
          </p:nvPr>
        </p:nvSpPr>
        <p:spPr>
          <a:xfrm>
            <a:off x="1066800" y="1676400"/>
            <a:ext cx="7772400" cy="704850"/>
          </a:xfrm>
        </p:spPr>
        <p:txBody>
          <a:bodyPr/>
          <a:lstStyle>
            <a:lvl1pPr>
              <a:defRPr/>
            </a:lvl1pPr>
          </a:lstStyle>
          <a:p>
            <a:pPr lvl="0"/>
            <a:r>
              <a:rPr lang="en-US" noProof="0" smtClean="0"/>
              <a:t>Click to edit Master title style</a:t>
            </a:r>
          </a:p>
        </p:txBody>
      </p:sp>
      <p:sp>
        <p:nvSpPr>
          <p:cNvPr id="5" name="Rectangle 5"/>
          <p:cNvSpPr>
            <a:spLocks noGrp="1" noChangeArrowheads="1"/>
          </p:cNvSpPr>
          <p:nvPr>
            <p:ph type="sldNum" sz="quarter" idx="10"/>
          </p:nvPr>
        </p:nvSpPr>
        <p:spPr>
          <a:xfrm>
            <a:off x="6858000" y="6400800"/>
            <a:ext cx="2133600" cy="320675"/>
          </a:xfrm>
        </p:spPr>
        <p:txBody>
          <a:bodyPr/>
          <a:lstStyle>
            <a:lvl1pPr>
              <a:defRPr/>
            </a:lvl1pPr>
          </a:lstStyle>
          <a:p>
            <a:pPr>
              <a:defRPr/>
            </a:pPr>
            <a:r>
              <a:rPr lang="en-US"/>
              <a:t>Chap 3-</a:t>
            </a:r>
            <a:fld id="{D6A351FB-342D-4AB1-84AC-586214FAAF6F}" type="slidenum">
              <a:rPr lang="en-US"/>
              <a:pPr>
                <a:defRPr/>
              </a:pPr>
              <a:t>‹#›</a:t>
            </a:fld>
            <a:endParaRPr lang="en-US"/>
          </a:p>
        </p:txBody>
      </p:sp>
      <p:sp>
        <p:nvSpPr>
          <p:cNvPr id="6" name="Rectangle 8"/>
          <p:cNvSpPr>
            <a:spLocks noGrp="1" noChangeArrowheads="1"/>
          </p:cNvSpPr>
          <p:nvPr>
            <p:ph type="ftr" sz="quarter" idx="11"/>
          </p:nvPr>
        </p:nvSpPr>
        <p:spPr/>
        <p:txBody>
          <a:bodyPr/>
          <a:lstStyle>
            <a:lvl1pPr>
              <a:defRPr/>
            </a:lvl1pPr>
          </a:lstStyle>
          <a:p>
            <a:pPr>
              <a:defRPr/>
            </a:pPr>
            <a:r>
              <a:rPr lang="en-US"/>
              <a:t>A Course In Business Statistics, 4th © 2006 Prentice-Hall, Inc.</a:t>
            </a:r>
          </a:p>
        </p:txBody>
      </p:sp>
    </p:spTree>
    <p:extLst>
      <p:ext uri="{BB962C8B-B14F-4D97-AF65-F5344CB8AC3E}">
        <p14:creationId xmlns:p14="http://schemas.microsoft.com/office/powerpoint/2010/main" val="305752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tmplLst>
          <p:tmpl lvl="1">
            <p:tnLst>
              <p:par>
                <p:cTn presetID="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Rectangle 12"/>
          <p:cNvSpPr>
            <a:spLocks noGrp="1" noChangeArrowheads="1"/>
          </p:cNvSpPr>
          <p:nvPr>
            <p:ph type="sldNum" sz="quarter" idx="10"/>
          </p:nvPr>
        </p:nvSpPr>
        <p:spPr>
          <a:ln/>
        </p:spPr>
        <p:txBody>
          <a:bodyPr/>
          <a:lstStyle>
            <a:lvl1pPr>
              <a:defRPr/>
            </a:lvl1pPr>
          </a:lstStyle>
          <a:p>
            <a:pPr>
              <a:defRPr/>
            </a:pPr>
            <a:r>
              <a:rPr lang="en-US"/>
              <a:t>Chap 3-</a:t>
            </a:r>
            <a:fld id="{76B4C5D3-CF9B-4351-B650-91C43FA03FEF}" type="slidenum">
              <a:rPr lang="en-US"/>
              <a:pPr>
                <a:defRPr/>
              </a:pPr>
              <a:t>‹#›</a:t>
            </a:fld>
            <a:endParaRPr lang="en-US"/>
          </a:p>
        </p:txBody>
      </p:sp>
      <p:sp>
        <p:nvSpPr>
          <p:cNvPr id="5" name="Rectangle 14"/>
          <p:cNvSpPr>
            <a:spLocks noGrp="1" noChangeArrowheads="1"/>
          </p:cNvSpPr>
          <p:nvPr>
            <p:ph type="ftr" sz="quarter" idx="11"/>
          </p:nvPr>
        </p:nvSpPr>
        <p:spPr>
          <a:ln/>
        </p:spPr>
        <p:txBody>
          <a:bodyPr/>
          <a:lstStyle>
            <a:lvl1pPr>
              <a:defRPr/>
            </a:lvl1pPr>
          </a:lstStyle>
          <a:p>
            <a:pPr>
              <a:defRPr/>
            </a:pPr>
            <a:r>
              <a:rPr lang="en-US"/>
              <a:t>A Course In Business Statistics, 4th © 2006 Prentice-Hall, Inc.</a:t>
            </a:r>
          </a:p>
        </p:txBody>
      </p:sp>
    </p:spTree>
    <p:extLst>
      <p:ext uri="{BB962C8B-B14F-4D97-AF65-F5344CB8AC3E}">
        <p14:creationId xmlns:p14="http://schemas.microsoft.com/office/powerpoint/2010/main" val="2373021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381000"/>
            <a:ext cx="2019300" cy="5334000"/>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762000" y="381000"/>
            <a:ext cx="59055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Rectangle 12"/>
          <p:cNvSpPr>
            <a:spLocks noGrp="1" noChangeArrowheads="1"/>
          </p:cNvSpPr>
          <p:nvPr>
            <p:ph type="sldNum" sz="quarter" idx="10"/>
          </p:nvPr>
        </p:nvSpPr>
        <p:spPr>
          <a:ln/>
        </p:spPr>
        <p:txBody>
          <a:bodyPr/>
          <a:lstStyle>
            <a:lvl1pPr>
              <a:defRPr/>
            </a:lvl1pPr>
          </a:lstStyle>
          <a:p>
            <a:pPr>
              <a:defRPr/>
            </a:pPr>
            <a:r>
              <a:rPr lang="en-US"/>
              <a:t>Chap 3-</a:t>
            </a:r>
            <a:fld id="{85632116-A9D5-4E73-90B9-88FF9588AFF3}" type="slidenum">
              <a:rPr lang="en-US"/>
              <a:pPr>
                <a:defRPr/>
              </a:pPr>
              <a:t>‹#›</a:t>
            </a:fld>
            <a:endParaRPr lang="en-US"/>
          </a:p>
        </p:txBody>
      </p:sp>
      <p:sp>
        <p:nvSpPr>
          <p:cNvPr id="5" name="Rectangle 14"/>
          <p:cNvSpPr>
            <a:spLocks noGrp="1" noChangeArrowheads="1"/>
          </p:cNvSpPr>
          <p:nvPr>
            <p:ph type="ftr" sz="quarter" idx="11"/>
          </p:nvPr>
        </p:nvSpPr>
        <p:spPr>
          <a:ln/>
        </p:spPr>
        <p:txBody>
          <a:bodyPr/>
          <a:lstStyle>
            <a:lvl1pPr>
              <a:defRPr/>
            </a:lvl1pPr>
          </a:lstStyle>
          <a:p>
            <a:pPr>
              <a:defRPr/>
            </a:pPr>
            <a:r>
              <a:rPr lang="en-US"/>
              <a:t>A Course In Business Statistics, 4th © 2006 Prentice-Hall, Inc.</a:t>
            </a:r>
          </a:p>
        </p:txBody>
      </p:sp>
    </p:spTree>
    <p:extLst>
      <p:ext uri="{BB962C8B-B14F-4D97-AF65-F5344CB8AC3E}">
        <p14:creationId xmlns:p14="http://schemas.microsoft.com/office/powerpoint/2010/main" val="75999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tr-T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quarter" idx="2"/>
          </p:nvPr>
        </p:nvSpPr>
        <p:spPr>
          <a:xfrm>
            <a:off x="4648200" y="1719263"/>
            <a:ext cx="40386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Content Placeholder 4"/>
          <p:cNvSpPr>
            <a:spLocks noGrp="1"/>
          </p:cNvSpPr>
          <p:nvPr>
            <p:ph sz="quarter" idx="3"/>
          </p:nvPr>
        </p:nvSpPr>
        <p:spPr>
          <a:xfrm>
            <a:off x="4648200" y="4000500"/>
            <a:ext cx="40386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Date Placeholder 5"/>
          <p:cNvSpPr>
            <a:spLocks noGrp="1"/>
          </p:cNvSpPr>
          <p:nvPr>
            <p:ph type="dt" sz="half" idx="10"/>
          </p:nvPr>
        </p:nvSpPr>
        <p:spPr>
          <a:xfrm>
            <a:off x="457200" y="6248400"/>
            <a:ext cx="2133600" cy="457200"/>
          </a:xfrm>
          <a:prstGeom prst="rect">
            <a:avLst/>
          </a:prstGeom>
        </p:spPr>
        <p:txBody>
          <a:bodyPr/>
          <a:lstStyle>
            <a:lvl1pPr>
              <a:defRPr>
                <a:latin typeface="Arial" pitchFamily="34" charset="0"/>
              </a:defRPr>
            </a:lvl1pPr>
          </a:lstStyle>
          <a:p>
            <a:pPr>
              <a:defRPr/>
            </a:pPr>
            <a:endParaRPr lang="en-US" alt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pPr>
              <a:defRPr/>
            </a:pPr>
            <a:endParaRPr lang="en-US" altLang="en-US"/>
          </a:p>
        </p:txBody>
      </p:sp>
      <p:sp>
        <p:nvSpPr>
          <p:cNvPr id="8" name="Slide Number Placeholder 7"/>
          <p:cNvSpPr>
            <a:spLocks noGrp="1"/>
          </p:cNvSpPr>
          <p:nvPr>
            <p:ph type="sldNum" sz="quarter" idx="12"/>
          </p:nvPr>
        </p:nvSpPr>
        <p:spPr>
          <a:xfrm>
            <a:off x="6553200" y="6248400"/>
            <a:ext cx="2133600" cy="457200"/>
          </a:xfrm>
        </p:spPr>
        <p:txBody>
          <a:bodyPr/>
          <a:lstStyle>
            <a:lvl1pPr>
              <a:defRPr/>
            </a:lvl1pPr>
          </a:lstStyle>
          <a:p>
            <a:pPr>
              <a:defRPr/>
            </a:pPr>
            <a:fld id="{11FA3B9C-A4CA-42F6-B92D-E0F3A65525D5}" type="slidenum">
              <a:rPr lang="en-US" altLang="en-US"/>
              <a:pPr>
                <a:defRPr/>
              </a:pPr>
              <a:t>‹#›</a:t>
            </a:fld>
            <a:endParaRPr lang="en-US" altLang="en-US"/>
          </a:p>
        </p:txBody>
      </p:sp>
    </p:spTree>
    <p:extLst>
      <p:ext uri="{BB962C8B-B14F-4D97-AF65-F5344CB8AC3E}">
        <p14:creationId xmlns:p14="http://schemas.microsoft.com/office/powerpoint/2010/main" val="193714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Rectangle 12"/>
          <p:cNvSpPr>
            <a:spLocks noGrp="1" noChangeArrowheads="1"/>
          </p:cNvSpPr>
          <p:nvPr>
            <p:ph type="sldNum" sz="quarter" idx="10"/>
          </p:nvPr>
        </p:nvSpPr>
        <p:spPr>
          <a:ln/>
        </p:spPr>
        <p:txBody>
          <a:bodyPr/>
          <a:lstStyle>
            <a:lvl1pPr>
              <a:defRPr/>
            </a:lvl1pPr>
          </a:lstStyle>
          <a:p>
            <a:pPr>
              <a:defRPr/>
            </a:pPr>
            <a:r>
              <a:rPr lang="en-US"/>
              <a:t>Chap 3-</a:t>
            </a:r>
            <a:fld id="{65F188A1-59A5-432E-A204-3A70B767B0DE}" type="slidenum">
              <a:rPr lang="en-US"/>
              <a:pPr>
                <a:defRPr/>
              </a:pPr>
              <a:t>‹#›</a:t>
            </a:fld>
            <a:endParaRPr lang="en-US"/>
          </a:p>
        </p:txBody>
      </p:sp>
      <p:sp>
        <p:nvSpPr>
          <p:cNvPr id="5" name="Rectangle 14"/>
          <p:cNvSpPr>
            <a:spLocks noGrp="1" noChangeArrowheads="1"/>
          </p:cNvSpPr>
          <p:nvPr>
            <p:ph type="ftr" sz="quarter" idx="11"/>
          </p:nvPr>
        </p:nvSpPr>
        <p:spPr>
          <a:ln/>
        </p:spPr>
        <p:txBody>
          <a:bodyPr/>
          <a:lstStyle>
            <a:lvl1pPr>
              <a:defRPr/>
            </a:lvl1pPr>
          </a:lstStyle>
          <a:p>
            <a:pPr>
              <a:defRPr/>
            </a:pPr>
            <a:r>
              <a:rPr lang="en-US"/>
              <a:t>A Course In Business Statistics, 4th © 2006 Prentice-Hall, Inc.</a:t>
            </a:r>
          </a:p>
        </p:txBody>
      </p:sp>
    </p:spTree>
    <p:extLst>
      <p:ext uri="{BB962C8B-B14F-4D97-AF65-F5344CB8AC3E}">
        <p14:creationId xmlns:p14="http://schemas.microsoft.com/office/powerpoint/2010/main" val="1139187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r>
              <a:rPr lang="en-US"/>
              <a:t>Chap 3-</a:t>
            </a:r>
            <a:fld id="{255B129C-5C08-4702-8F6E-4AE4BE32DB92}" type="slidenum">
              <a:rPr lang="en-US"/>
              <a:pPr>
                <a:defRPr/>
              </a:pPr>
              <a:t>‹#›</a:t>
            </a:fld>
            <a:endParaRPr lang="en-US"/>
          </a:p>
        </p:txBody>
      </p:sp>
      <p:sp>
        <p:nvSpPr>
          <p:cNvPr id="5" name="Rectangle 14"/>
          <p:cNvSpPr>
            <a:spLocks noGrp="1" noChangeArrowheads="1"/>
          </p:cNvSpPr>
          <p:nvPr>
            <p:ph type="ftr" sz="quarter" idx="11"/>
          </p:nvPr>
        </p:nvSpPr>
        <p:spPr>
          <a:ln/>
        </p:spPr>
        <p:txBody>
          <a:bodyPr/>
          <a:lstStyle>
            <a:lvl1pPr>
              <a:defRPr/>
            </a:lvl1pPr>
          </a:lstStyle>
          <a:p>
            <a:pPr>
              <a:defRPr/>
            </a:pPr>
            <a:r>
              <a:rPr lang="en-US"/>
              <a:t>A Course In Business Statistics, 4th © 2006 Prentice-Hall, Inc.</a:t>
            </a:r>
          </a:p>
        </p:txBody>
      </p:sp>
    </p:spTree>
    <p:extLst>
      <p:ext uri="{BB962C8B-B14F-4D97-AF65-F5344CB8AC3E}">
        <p14:creationId xmlns:p14="http://schemas.microsoft.com/office/powerpoint/2010/main" val="4098397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762000" y="16002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876800" y="16002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Rectangle 12"/>
          <p:cNvSpPr>
            <a:spLocks noGrp="1" noChangeArrowheads="1"/>
          </p:cNvSpPr>
          <p:nvPr>
            <p:ph type="sldNum" sz="quarter" idx="10"/>
          </p:nvPr>
        </p:nvSpPr>
        <p:spPr>
          <a:ln/>
        </p:spPr>
        <p:txBody>
          <a:bodyPr/>
          <a:lstStyle>
            <a:lvl1pPr>
              <a:defRPr/>
            </a:lvl1pPr>
          </a:lstStyle>
          <a:p>
            <a:pPr>
              <a:defRPr/>
            </a:pPr>
            <a:r>
              <a:rPr lang="en-US"/>
              <a:t>Chap 3-</a:t>
            </a:r>
            <a:fld id="{ECE20CFF-F709-4782-8942-2AE628AC44FA}" type="slidenum">
              <a:rPr lang="en-US"/>
              <a:pPr>
                <a:defRPr/>
              </a:pPr>
              <a:t>‹#›</a:t>
            </a:fld>
            <a:endParaRPr lang="en-US"/>
          </a:p>
        </p:txBody>
      </p:sp>
      <p:sp>
        <p:nvSpPr>
          <p:cNvPr id="6" name="Rectangle 14"/>
          <p:cNvSpPr>
            <a:spLocks noGrp="1" noChangeArrowheads="1"/>
          </p:cNvSpPr>
          <p:nvPr>
            <p:ph type="ftr" sz="quarter" idx="11"/>
          </p:nvPr>
        </p:nvSpPr>
        <p:spPr>
          <a:ln/>
        </p:spPr>
        <p:txBody>
          <a:bodyPr/>
          <a:lstStyle>
            <a:lvl1pPr>
              <a:defRPr/>
            </a:lvl1pPr>
          </a:lstStyle>
          <a:p>
            <a:pPr>
              <a:defRPr/>
            </a:pPr>
            <a:r>
              <a:rPr lang="en-US"/>
              <a:t>A Course In Business Statistics, 4th © 2006 Prentice-Hall, Inc.</a:t>
            </a:r>
          </a:p>
        </p:txBody>
      </p:sp>
    </p:spTree>
    <p:extLst>
      <p:ext uri="{BB962C8B-B14F-4D97-AF65-F5344CB8AC3E}">
        <p14:creationId xmlns:p14="http://schemas.microsoft.com/office/powerpoint/2010/main" val="3679470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Rectangle 12"/>
          <p:cNvSpPr>
            <a:spLocks noGrp="1" noChangeArrowheads="1"/>
          </p:cNvSpPr>
          <p:nvPr>
            <p:ph type="sldNum" sz="quarter" idx="10"/>
          </p:nvPr>
        </p:nvSpPr>
        <p:spPr>
          <a:ln/>
        </p:spPr>
        <p:txBody>
          <a:bodyPr/>
          <a:lstStyle>
            <a:lvl1pPr>
              <a:defRPr/>
            </a:lvl1pPr>
          </a:lstStyle>
          <a:p>
            <a:pPr>
              <a:defRPr/>
            </a:pPr>
            <a:r>
              <a:rPr lang="en-US"/>
              <a:t>Chap 3-</a:t>
            </a:r>
            <a:fld id="{0C011E43-2477-405A-AD69-D13495956A32}" type="slidenum">
              <a:rPr lang="en-US"/>
              <a:pPr>
                <a:defRPr/>
              </a:pPr>
              <a:t>‹#›</a:t>
            </a:fld>
            <a:endParaRPr lang="en-US"/>
          </a:p>
        </p:txBody>
      </p:sp>
      <p:sp>
        <p:nvSpPr>
          <p:cNvPr id="8" name="Rectangle 14"/>
          <p:cNvSpPr>
            <a:spLocks noGrp="1" noChangeArrowheads="1"/>
          </p:cNvSpPr>
          <p:nvPr>
            <p:ph type="ftr" sz="quarter" idx="11"/>
          </p:nvPr>
        </p:nvSpPr>
        <p:spPr>
          <a:ln/>
        </p:spPr>
        <p:txBody>
          <a:bodyPr/>
          <a:lstStyle>
            <a:lvl1pPr>
              <a:defRPr/>
            </a:lvl1pPr>
          </a:lstStyle>
          <a:p>
            <a:pPr>
              <a:defRPr/>
            </a:pPr>
            <a:r>
              <a:rPr lang="en-US"/>
              <a:t>A Course In Business Statistics, 4th © 2006 Prentice-Hall, Inc.</a:t>
            </a:r>
          </a:p>
        </p:txBody>
      </p:sp>
    </p:spTree>
    <p:extLst>
      <p:ext uri="{BB962C8B-B14F-4D97-AF65-F5344CB8AC3E}">
        <p14:creationId xmlns:p14="http://schemas.microsoft.com/office/powerpoint/2010/main" val="1985186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Rectangle 12"/>
          <p:cNvSpPr>
            <a:spLocks noGrp="1" noChangeArrowheads="1"/>
          </p:cNvSpPr>
          <p:nvPr>
            <p:ph type="sldNum" sz="quarter" idx="10"/>
          </p:nvPr>
        </p:nvSpPr>
        <p:spPr>
          <a:ln/>
        </p:spPr>
        <p:txBody>
          <a:bodyPr/>
          <a:lstStyle>
            <a:lvl1pPr>
              <a:defRPr/>
            </a:lvl1pPr>
          </a:lstStyle>
          <a:p>
            <a:pPr>
              <a:defRPr/>
            </a:pPr>
            <a:r>
              <a:rPr lang="en-US"/>
              <a:t>Chap 3-</a:t>
            </a:r>
            <a:fld id="{452F1327-E544-4C0E-8376-EAE35D2AB453}" type="slidenum">
              <a:rPr lang="en-US"/>
              <a:pPr>
                <a:defRPr/>
              </a:pPr>
              <a:t>‹#›</a:t>
            </a:fld>
            <a:endParaRPr lang="en-US"/>
          </a:p>
        </p:txBody>
      </p:sp>
      <p:sp>
        <p:nvSpPr>
          <p:cNvPr id="4" name="Rectangle 14"/>
          <p:cNvSpPr>
            <a:spLocks noGrp="1" noChangeArrowheads="1"/>
          </p:cNvSpPr>
          <p:nvPr>
            <p:ph type="ftr" sz="quarter" idx="11"/>
          </p:nvPr>
        </p:nvSpPr>
        <p:spPr>
          <a:ln/>
        </p:spPr>
        <p:txBody>
          <a:bodyPr/>
          <a:lstStyle>
            <a:lvl1pPr>
              <a:defRPr/>
            </a:lvl1pPr>
          </a:lstStyle>
          <a:p>
            <a:pPr>
              <a:defRPr/>
            </a:pPr>
            <a:r>
              <a:rPr lang="en-US"/>
              <a:t>A Course In Business Statistics, 4th © 2006 Prentice-Hall, Inc.</a:t>
            </a:r>
          </a:p>
        </p:txBody>
      </p:sp>
    </p:spTree>
    <p:extLst>
      <p:ext uri="{BB962C8B-B14F-4D97-AF65-F5344CB8AC3E}">
        <p14:creationId xmlns:p14="http://schemas.microsoft.com/office/powerpoint/2010/main" val="2798772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r>
              <a:rPr lang="en-US"/>
              <a:t>Chap 3-</a:t>
            </a:r>
            <a:fld id="{4908819C-57B6-425D-983E-5DC86675A686}" type="slidenum">
              <a:rPr lang="en-US"/>
              <a:pPr>
                <a:defRPr/>
              </a:pPr>
              <a:t>‹#›</a:t>
            </a:fld>
            <a:endParaRPr lang="en-US"/>
          </a:p>
        </p:txBody>
      </p:sp>
      <p:sp>
        <p:nvSpPr>
          <p:cNvPr id="3" name="Rectangle 14"/>
          <p:cNvSpPr>
            <a:spLocks noGrp="1" noChangeArrowheads="1"/>
          </p:cNvSpPr>
          <p:nvPr>
            <p:ph type="ftr" sz="quarter" idx="11"/>
          </p:nvPr>
        </p:nvSpPr>
        <p:spPr>
          <a:ln/>
        </p:spPr>
        <p:txBody>
          <a:bodyPr/>
          <a:lstStyle>
            <a:lvl1pPr>
              <a:defRPr/>
            </a:lvl1pPr>
          </a:lstStyle>
          <a:p>
            <a:pPr>
              <a:defRPr/>
            </a:pPr>
            <a:r>
              <a:rPr lang="en-US"/>
              <a:t>A Course In Business Statistics, 4th © 2006 Prentice-Hall, Inc.</a:t>
            </a:r>
          </a:p>
        </p:txBody>
      </p:sp>
    </p:spTree>
    <p:extLst>
      <p:ext uri="{BB962C8B-B14F-4D97-AF65-F5344CB8AC3E}">
        <p14:creationId xmlns:p14="http://schemas.microsoft.com/office/powerpoint/2010/main" val="2348372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r>
              <a:rPr lang="en-US"/>
              <a:t>Chap 3-</a:t>
            </a:r>
            <a:fld id="{929D3934-ADDB-4F2D-B598-D66A11F0CF9C}" type="slidenum">
              <a:rPr lang="en-US"/>
              <a:pPr>
                <a:defRPr/>
              </a:pPr>
              <a:t>‹#›</a:t>
            </a:fld>
            <a:endParaRPr lang="en-US"/>
          </a:p>
        </p:txBody>
      </p:sp>
      <p:sp>
        <p:nvSpPr>
          <p:cNvPr id="6" name="Rectangle 14"/>
          <p:cNvSpPr>
            <a:spLocks noGrp="1" noChangeArrowheads="1"/>
          </p:cNvSpPr>
          <p:nvPr>
            <p:ph type="ftr" sz="quarter" idx="11"/>
          </p:nvPr>
        </p:nvSpPr>
        <p:spPr>
          <a:ln/>
        </p:spPr>
        <p:txBody>
          <a:bodyPr/>
          <a:lstStyle>
            <a:lvl1pPr>
              <a:defRPr/>
            </a:lvl1pPr>
          </a:lstStyle>
          <a:p>
            <a:pPr>
              <a:defRPr/>
            </a:pPr>
            <a:r>
              <a:rPr lang="en-US"/>
              <a:t>A Course In Business Statistics, 4th © 2006 Prentice-Hall, Inc.</a:t>
            </a:r>
          </a:p>
        </p:txBody>
      </p:sp>
    </p:spTree>
    <p:extLst>
      <p:ext uri="{BB962C8B-B14F-4D97-AF65-F5344CB8AC3E}">
        <p14:creationId xmlns:p14="http://schemas.microsoft.com/office/powerpoint/2010/main" val="4033130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r>
              <a:rPr lang="en-US"/>
              <a:t>Chap 3-</a:t>
            </a:r>
            <a:fld id="{B8F0F21D-0738-4202-A3A2-E5D198A8FC1C}" type="slidenum">
              <a:rPr lang="en-US"/>
              <a:pPr>
                <a:defRPr/>
              </a:pPr>
              <a:t>‹#›</a:t>
            </a:fld>
            <a:endParaRPr lang="en-US"/>
          </a:p>
        </p:txBody>
      </p:sp>
      <p:sp>
        <p:nvSpPr>
          <p:cNvPr id="6" name="Rectangle 14"/>
          <p:cNvSpPr>
            <a:spLocks noGrp="1" noChangeArrowheads="1"/>
          </p:cNvSpPr>
          <p:nvPr>
            <p:ph type="ftr" sz="quarter" idx="11"/>
          </p:nvPr>
        </p:nvSpPr>
        <p:spPr>
          <a:ln/>
        </p:spPr>
        <p:txBody>
          <a:bodyPr/>
          <a:lstStyle>
            <a:lvl1pPr>
              <a:defRPr/>
            </a:lvl1pPr>
          </a:lstStyle>
          <a:p>
            <a:pPr>
              <a:defRPr/>
            </a:pPr>
            <a:r>
              <a:rPr lang="en-US"/>
              <a:t>A Course In Business Statistics, 4th © 2006 Prentice-Hall, Inc.</a:t>
            </a:r>
          </a:p>
        </p:txBody>
      </p:sp>
    </p:spTree>
    <p:extLst>
      <p:ext uri="{BB962C8B-B14F-4D97-AF65-F5344CB8AC3E}">
        <p14:creationId xmlns:p14="http://schemas.microsoft.com/office/powerpoint/2010/main" val="2132042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990600" y="381000"/>
            <a:ext cx="77930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342" tIns="42672" rIns="85342" bIns="42672" numCol="1" anchor="b" anchorCtr="0" compatLnSpc="1">
            <a:prstTxWarp prst="textNoShape">
              <a:avLst/>
            </a:prstTxWarp>
          </a:bodyPr>
          <a:lstStyle/>
          <a:p>
            <a:pPr lvl="0"/>
            <a:r>
              <a:rPr lang="en-US" smtClean="0"/>
              <a:t>Click to edit Master title style</a:t>
            </a:r>
          </a:p>
        </p:txBody>
      </p:sp>
      <p:sp>
        <p:nvSpPr>
          <p:cNvPr id="1027" name="Rectangle 10"/>
          <p:cNvSpPr>
            <a:spLocks noGrp="1" noChangeArrowheads="1"/>
          </p:cNvSpPr>
          <p:nvPr>
            <p:ph type="body" idx="1"/>
          </p:nvPr>
        </p:nvSpPr>
        <p:spPr bwMode="auto">
          <a:xfrm>
            <a:off x="762000" y="16002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342" tIns="42672" rIns="85342" bIns="42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172" name="Rectangle 12"/>
          <p:cNvSpPr>
            <a:spLocks noGrp="1" noChangeArrowheads="1"/>
          </p:cNvSpPr>
          <p:nvPr>
            <p:ph type="sldNum" sz="quarter" idx="4"/>
          </p:nvPr>
        </p:nvSpPr>
        <p:spPr bwMode="auto">
          <a:xfrm>
            <a:off x="7086600" y="6400800"/>
            <a:ext cx="1905000"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342" tIns="42672" rIns="85342" bIns="42672" numCol="1" anchor="b" anchorCtr="0" compatLnSpc="1">
            <a:prstTxWarp prst="textNoShape">
              <a:avLst/>
            </a:prstTxWarp>
          </a:bodyPr>
          <a:lstStyle>
            <a:lvl1pPr algn="r" defTabSz="852488">
              <a:defRPr sz="1000">
                <a:latin typeface="+mj-lt"/>
              </a:defRPr>
            </a:lvl1pPr>
          </a:lstStyle>
          <a:p>
            <a:pPr>
              <a:defRPr/>
            </a:pPr>
            <a:r>
              <a:rPr lang="en-US"/>
              <a:t>Chap 3-</a:t>
            </a:r>
            <a:fld id="{3E5296BF-0065-4422-8010-218A46808D11}" type="slidenum">
              <a:rPr lang="en-US"/>
              <a:pPr>
                <a:defRPr/>
              </a:pPr>
              <a:t>‹#›</a:t>
            </a:fld>
            <a:endParaRPr lang="en-US"/>
          </a:p>
        </p:txBody>
      </p:sp>
      <p:pic>
        <p:nvPicPr>
          <p:cNvPr id="1029" name="Picture 1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52400" y="609600"/>
            <a:ext cx="8839200"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74" name="Rectangle 14"/>
          <p:cNvSpPr>
            <a:spLocks noGrp="1" noChangeArrowheads="1"/>
          </p:cNvSpPr>
          <p:nvPr>
            <p:ph type="ftr" sz="quarter" idx="3"/>
          </p:nvPr>
        </p:nvSpPr>
        <p:spPr bwMode="auto">
          <a:xfrm>
            <a:off x="152400" y="6400800"/>
            <a:ext cx="46482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342" tIns="42672" rIns="85342" bIns="42672" numCol="1" anchor="b" anchorCtr="0" compatLnSpc="1">
            <a:prstTxWarp prst="textNoShape">
              <a:avLst/>
            </a:prstTxWarp>
          </a:bodyPr>
          <a:lstStyle>
            <a:lvl1pPr defTabSz="852488">
              <a:defRPr sz="1000">
                <a:latin typeface="+mj-lt"/>
              </a:defRPr>
            </a:lvl1pPr>
          </a:lstStyle>
          <a:p>
            <a:pPr>
              <a:defRPr/>
            </a:pPr>
            <a:r>
              <a:rPr lang="en-US"/>
              <a:t>A Course In Business Statistics, 4th © 2006 Prentice-Hall, Inc.</a:t>
            </a:r>
          </a:p>
        </p:txBody>
      </p:sp>
    </p:spTree>
  </p:cSld>
  <p:clrMap bg1="lt1" tx1="dk1" bg2="lt2" tx2="dk2" accent1="accent1" accent2="accent2" accent3="accent3" accent4="accent4" accent5="accent5" accent6="accent6" hlink="hlink" folHlink="folHlink"/>
  <p:sldLayoutIdLst>
    <p:sldLayoutId id="2147483706"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7" r:id="rId12"/>
  </p:sldLayoutIdLst>
  <p:timing>
    <p:tnLst>
      <p:par>
        <p:cTn id="1" dur="indefinite" restart="never" nodeType="tmRoot"/>
      </p:par>
    </p:tnLst>
  </p:timing>
  <p:hf hdr="0" dt="0"/>
  <p:txStyles>
    <p:titleStyle>
      <a:lvl1pPr algn="ctr" defTabSz="852488" rtl="0" eaLnBrk="0" fontAlgn="base" hangingPunct="0">
        <a:spcBef>
          <a:spcPct val="0"/>
        </a:spcBef>
        <a:spcAft>
          <a:spcPct val="0"/>
        </a:spcAft>
        <a:defRPr sz="4100">
          <a:solidFill>
            <a:schemeClr val="tx2"/>
          </a:solidFill>
          <a:latin typeface="+mj-lt"/>
          <a:ea typeface="+mj-ea"/>
          <a:cs typeface="+mj-cs"/>
        </a:defRPr>
      </a:lvl1pPr>
      <a:lvl2pPr algn="ctr" defTabSz="852488" rtl="0" eaLnBrk="0" fontAlgn="base" hangingPunct="0">
        <a:spcBef>
          <a:spcPct val="0"/>
        </a:spcBef>
        <a:spcAft>
          <a:spcPct val="0"/>
        </a:spcAft>
        <a:defRPr sz="4100">
          <a:solidFill>
            <a:schemeClr val="tx2"/>
          </a:solidFill>
          <a:latin typeface="Tahoma" pitchFamily="34" charset="0"/>
        </a:defRPr>
      </a:lvl2pPr>
      <a:lvl3pPr algn="ctr" defTabSz="852488" rtl="0" eaLnBrk="0" fontAlgn="base" hangingPunct="0">
        <a:spcBef>
          <a:spcPct val="0"/>
        </a:spcBef>
        <a:spcAft>
          <a:spcPct val="0"/>
        </a:spcAft>
        <a:defRPr sz="4100">
          <a:solidFill>
            <a:schemeClr val="tx2"/>
          </a:solidFill>
          <a:latin typeface="Tahoma" pitchFamily="34" charset="0"/>
        </a:defRPr>
      </a:lvl3pPr>
      <a:lvl4pPr algn="ctr" defTabSz="852488" rtl="0" eaLnBrk="0" fontAlgn="base" hangingPunct="0">
        <a:spcBef>
          <a:spcPct val="0"/>
        </a:spcBef>
        <a:spcAft>
          <a:spcPct val="0"/>
        </a:spcAft>
        <a:defRPr sz="4100">
          <a:solidFill>
            <a:schemeClr val="tx2"/>
          </a:solidFill>
          <a:latin typeface="Tahoma" pitchFamily="34" charset="0"/>
        </a:defRPr>
      </a:lvl4pPr>
      <a:lvl5pPr algn="ctr" defTabSz="852488" rtl="0" eaLnBrk="0" fontAlgn="base" hangingPunct="0">
        <a:spcBef>
          <a:spcPct val="0"/>
        </a:spcBef>
        <a:spcAft>
          <a:spcPct val="0"/>
        </a:spcAft>
        <a:defRPr sz="4100">
          <a:solidFill>
            <a:schemeClr val="tx2"/>
          </a:solidFill>
          <a:latin typeface="Tahoma" pitchFamily="34" charset="0"/>
        </a:defRPr>
      </a:lvl5pPr>
      <a:lvl6pPr marL="457200" algn="ctr" defTabSz="852488" rtl="0" fontAlgn="base">
        <a:spcBef>
          <a:spcPct val="0"/>
        </a:spcBef>
        <a:spcAft>
          <a:spcPct val="0"/>
        </a:spcAft>
        <a:defRPr sz="4100">
          <a:solidFill>
            <a:schemeClr val="tx2"/>
          </a:solidFill>
          <a:latin typeface="Tahoma" pitchFamily="34" charset="0"/>
        </a:defRPr>
      </a:lvl6pPr>
      <a:lvl7pPr marL="914400" algn="ctr" defTabSz="852488" rtl="0" fontAlgn="base">
        <a:spcBef>
          <a:spcPct val="0"/>
        </a:spcBef>
        <a:spcAft>
          <a:spcPct val="0"/>
        </a:spcAft>
        <a:defRPr sz="4100">
          <a:solidFill>
            <a:schemeClr val="tx2"/>
          </a:solidFill>
          <a:latin typeface="Tahoma" pitchFamily="34" charset="0"/>
        </a:defRPr>
      </a:lvl7pPr>
      <a:lvl8pPr marL="1371600" algn="ctr" defTabSz="852488" rtl="0" fontAlgn="base">
        <a:spcBef>
          <a:spcPct val="0"/>
        </a:spcBef>
        <a:spcAft>
          <a:spcPct val="0"/>
        </a:spcAft>
        <a:defRPr sz="4100">
          <a:solidFill>
            <a:schemeClr val="tx2"/>
          </a:solidFill>
          <a:latin typeface="Tahoma" pitchFamily="34" charset="0"/>
        </a:defRPr>
      </a:lvl8pPr>
      <a:lvl9pPr marL="1828800" algn="ctr" defTabSz="852488" rtl="0" fontAlgn="base">
        <a:spcBef>
          <a:spcPct val="0"/>
        </a:spcBef>
        <a:spcAft>
          <a:spcPct val="0"/>
        </a:spcAft>
        <a:defRPr sz="4100">
          <a:solidFill>
            <a:schemeClr val="tx2"/>
          </a:solidFill>
          <a:latin typeface="Tahoma" pitchFamily="34" charset="0"/>
        </a:defRPr>
      </a:lvl9pPr>
    </p:titleStyle>
    <p:bodyStyle>
      <a:lvl1pPr marL="320675" indent="-320675" algn="l" defTabSz="852488"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693738" indent="-268288" algn="l" defTabSz="852488" rtl="0" eaLnBrk="0" fontAlgn="base" hangingPunct="0">
        <a:spcBef>
          <a:spcPct val="20000"/>
        </a:spcBef>
        <a:spcAft>
          <a:spcPct val="0"/>
        </a:spcAft>
        <a:buClr>
          <a:schemeClr val="hlink"/>
        </a:buClr>
        <a:buSzPct val="55000"/>
        <a:buFont typeface="Wingdings" pitchFamily="2" charset="2"/>
        <a:buChar char="n"/>
        <a:defRPr sz="2400">
          <a:solidFill>
            <a:schemeClr val="tx1"/>
          </a:solidFill>
          <a:latin typeface="+mn-lt"/>
        </a:defRPr>
      </a:lvl2pPr>
      <a:lvl3pPr marL="1068388" indent="-215900" algn="l" defTabSz="852488" rtl="0" eaLnBrk="0" fontAlgn="base" hangingPunct="0">
        <a:spcBef>
          <a:spcPct val="20000"/>
        </a:spcBef>
        <a:spcAft>
          <a:spcPct val="0"/>
        </a:spcAft>
        <a:buClr>
          <a:schemeClr val="accent2"/>
        </a:buClr>
        <a:buSzPct val="50000"/>
        <a:buFont typeface="Wingdings" pitchFamily="2" charset="2"/>
        <a:buChar char="n"/>
        <a:defRPr sz="2400">
          <a:solidFill>
            <a:schemeClr val="tx1"/>
          </a:solidFill>
          <a:latin typeface="+mn-lt"/>
        </a:defRPr>
      </a:lvl3pPr>
      <a:lvl4pPr marL="1493838" indent="-212725" algn="l" defTabSz="852488" rtl="0" eaLnBrk="0" fontAlgn="base" hangingPunct="0">
        <a:spcBef>
          <a:spcPct val="20000"/>
        </a:spcBef>
        <a:spcAft>
          <a:spcPct val="0"/>
        </a:spcAft>
        <a:buClr>
          <a:schemeClr val="folHlink"/>
        </a:buClr>
        <a:buSzPct val="55000"/>
        <a:buFont typeface="Wingdings" pitchFamily="2" charset="2"/>
        <a:buChar char="n"/>
        <a:defRPr sz="2000">
          <a:solidFill>
            <a:schemeClr val="tx1"/>
          </a:solidFill>
          <a:latin typeface="+mn-lt"/>
        </a:defRPr>
      </a:lvl4pPr>
      <a:lvl5pPr marL="1919288" indent="-212725" algn="l" defTabSz="852488" rtl="0" eaLnBrk="0" fontAlgn="base" hangingPunct="0">
        <a:spcBef>
          <a:spcPct val="20000"/>
        </a:spcBef>
        <a:spcAft>
          <a:spcPct val="0"/>
        </a:spcAft>
        <a:buClr>
          <a:srgbClr val="FD2B4E"/>
        </a:buClr>
        <a:buSzPct val="50000"/>
        <a:buFont typeface="Wingdings" pitchFamily="2" charset="2"/>
        <a:buChar char="n"/>
        <a:defRPr sz="2000">
          <a:solidFill>
            <a:schemeClr val="tx1"/>
          </a:solidFill>
          <a:latin typeface="+mn-lt"/>
        </a:defRPr>
      </a:lvl5pPr>
      <a:lvl6pPr marL="23764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6pPr>
      <a:lvl7pPr marL="28336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7pPr>
      <a:lvl8pPr marL="32908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8pPr>
      <a:lvl9pPr marL="37480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w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6.w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Microsoft_Excel_97-2003_Worksheet1.xls"/><Relationship Id="rId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20.wmf"/><Relationship Id="rId5" Type="http://schemas.openxmlformats.org/officeDocument/2006/relationships/image" Target="../media/image19.emf"/><Relationship Id="rId4"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21.emf"/><Relationship Id="rId4"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3.emf"/><Relationship Id="rId4" Type="http://schemas.openxmlformats.org/officeDocument/2006/relationships/oleObject" Target="../embeddings/oleObject11.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4.emf"/><Relationship Id="rId4" Type="http://schemas.openxmlformats.org/officeDocument/2006/relationships/oleObject" Target="../embeddings/oleObject12.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29.wmf"/><Relationship Id="rId4" Type="http://schemas.openxmlformats.org/officeDocument/2006/relationships/oleObject" Target="../embeddings/oleObject13.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31.wmf"/><Relationship Id="rId4" Type="http://schemas.openxmlformats.org/officeDocument/2006/relationships/oleObject" Target="../embeddings/oleObject15.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3.emf"/><Relationship Id="rId4" Type="http://schemas.openxmlformats.org/officeDocument/2006/relationships/oleObject" Target="../embeddings/oleObject17.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4.wmf"/><Relationship Id="rId4" Type="http://schemas.openxmlformats.org/officeDocument/2006/relationships/oleObject" Target="../embeddings/oleObject18.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36.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0.bin"/><Relationship Id="rId5" Type="http://schemas.openxmlformats.org/officeDocument/2006/relationships/image" Target="../media/image35.emf"/><Relationship Id="rId4" Type="http://schemas.openxmlformats.org/officeDocument/2006/relationships/oleObject" Target="../embeddings/oleObject19.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2.bin"/><Relationship Id="rId5" Type="http://schemas.openxmlformats.org/officeDocument/2006/relationships/image" Target="../media/image37.emf"/><Relationship Id="rId4" Type="http://schemas.openxmlformats.org/officeDocument/2006/relationships/oleObject" Target="../embeddings/oleObject21.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76.xml"/><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4.bin"/><Relationship Id="rId5" Type="http://schemas.openxmlformats.org/officeDocument/2006/relationships/image" Target="../media/image39.wmf"/><Relationship Id="rId4" Type="http://schemas.openxmlformats.org/officeDocument/2006/relationships/oleObject" Target="../embeddings/oleObject23.bin"/><Relationship Id="rId9" Type="http://schemas.openxmlformats.org/officeDocument/2006/relationships/image" Target="../media/image41.w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77.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7.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44.w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46.wmf"/><Relationship Id="rId4" Type="http://schemas.openxmlformats.org/officeDocument/2006/relationships/oleObject" Target="../embeddings/oleObject30.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47.wmf"/><Relationship Id="rId4" Type="http://schemas.openxmlformats.org/officeDocument/2006/relationships/oleObject" Target="../embeddings/oleObject31.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sldNum" sz="quarter" idx="10"/>
          </p:nvPr>
        </p:nvSpPr>
        <p:spPr/>
        <p:txBody>
          <a:bodyPr/>
          <a:lstStyle/>
          <a:p>
            <a:pPr>
              <a:defRPr/>
            </a:pPr>
            <a:r>
              <a:rPr lang="en-US"/>
              <a:t>Chap 3-</a:t>
            </a:r>
            <a:fld id="{4410EA3B-CA97-4310-A503-3A546F9D281D}" type="slidenum">
              <a:rPr lang="en-US"/>
              <a:pPr>
                <a:defRPr/>
              </a:pPr>
              <a:t>1</a:t>
            </a:fld>
            <a:endParaRPr lang="en-US"/>
          </a:p>
        </p:txBody>
      </p:sp>
      <p:sp>
        <p:nvSpPr>
          <p:cNvPr id="5" name="Rectangle 8"/>
          <p:cNvSpPr>
            <a:spLocks noGrp="1" noChangeArrowheads="1"/>
          </p:cNvSpPr>
          <p:nvPr>
            <p:ph type="ftr" sz="quarter" idx="11"/>
          </p:nvPr>
        </p:nvSpPr>
        <p:spPr/>
        <p:txBody>
          <a:bodyPr/>
          <a:lstStyle/>
          <a:p>
            <a:pPr>
              <a:defRPr/>
            </a:pPr>
            <a:r>
              <a:rPr lang="en-US"/>
              <a:t>A Course In Business Statistics, 4th © 2006 Prentice-Hall, Inc.</a:t>
            </a:r>
          </a:p>
        </p:txBody>
      </p:sp>
      <p:sp>
        <p:nvSpPr>
          <p:cNvPr id="4100" name="Rectangle 5"/>
          <p:cNvSpPr>
            <a:spLocks noChangeArrowheads="1"/>
          </p:cNvSpPr>
          <p:nvPr/>
        </p:nvSpPr>
        <p:spPr bwMode="auto">
          <a:xfrm>
            <a:off x="990600" y="533400"/>
            <a:ext cx="7658100" cy="198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nchor="b"/>
          <a:lstStyle/>
          <a:p>
            <a:pPr algn="ctr" defTabSz="852488"/>
            <a:r>
              <a:rPr lang="en-US" sz="4100">
                <a:solidFill>
                  <a:schemeClr val="folHlink"/>
                </a:solidFill>
                <a:latin typeface="Tahoma" pitchFamily="34" charset="0"/>
              </a:rPr>
              <a:t>A Course In Business Statistics</a:t>
            </a:r>
          </a:p>
          <a:p>
            <a:pPr algn="ctr" defTabSz="852488"/>
            <a:r>
              <a:rPr lang="en-US">
                <a:solidFill>
                  <a:schemeClr val="folHlink"/>
                </a:solidFill>
                <a:latin typeface="Tahoma" pitchFamily="34" charset="0"/>
              </a:rPr>
              <a:t>4</a:t>
            </a:r>
            <a:r>
              <a:rPr lang="en-US" baseline="30000">
                <a:solidFill>
                  <a:schemeClr val="folHlink"/>
                </a:solidFill>
                <a:latin typeface="Tahoma" pitchFamily="34" charset="0"/>
              </a:rPr>
              <a:t>th</a:t>
            </a:r>
            <a:r>
              <a:rPr lang="en-US">
                <a:solidFill>
                  <a:schemeClr val="folHlink"/>
                </a:solidFill>
                <a:latin typeface="Tahoma" pitchFamily="34" charset="0"/>
              </a:rPr>
              <a:t> Edition</a:t>
            </a:r>
          </a:p>
        </p:txBody>
      </p:sp>
      <p:sp>
        <p:nvSpPr>
          <p:cNvPr id="4101" name="Rectangle 7"/>
          <p:cNvSpPr>
            <a:spLocks noGrp="1" noChangeArrowheads="1"/>
          </p:cNvSpPr>
          <p:nvPr>
            <p:ph type="ctrTitle"/>
          </p:nvPr>
        </p:nvSpPr>
        <p:spPr>
          <a:xfrm>
            <a:off x="914400" y="3200400"/>
            <a:ext cx="7772400" cy="1752600"/>
          </a:xfrm>
          <a:noFill/>
        </p:spPr>
        <p:txBody>
          <a:bodyPr/>
          <a:lstStyle/>
          <a:p>
            <a:pPr eaLnBrk="1" hangingPunct="1">
              <a:spcBef>
                <a:spcPct val="20000"/>
              </a:spcBef>
              <a:buClr>
                <a:schemeClr val="folHlink"/>
              </a:buClr>
              <a:buSzPct val="60000"/>
              <a:buFont typeface="Wingdings" pitchFamily="2" charset="2"/>
              <a:buNone/>
            </a:pPr>
            <a:r>
              <a:rPr lang="en-US" sz="3600" b="1" smtClean="0">
                <a:solidFill>
                  <a:schemeClr val="tx1"/>
                </a:solidFill>
              </a:rPr>
              <a:t>Chapter 3</a:t>
            </a:r>
            <a:r>
              <a:rPr lang="en-US" sz="3600" smtClean="0">
                <a:solidFill>
                  <a:schemeClr val="tx1"/>
                </a:solidFill>
              </a:rPr>
              <a:t/>
            </a:r>
            <a:br>
              <a:rPr lang="en-US" sz="3600" smtClean="0">
                <a:solidFill>
                  <a:schemeClr val="tx1"/>
                </a:solidFill>
              </a:rPr>
            </a:br>
            <a:r>
              <a:rPr lang="en-US" sz="3600" smtClean="0">
                <a:solidFill>
                  <a:schemeClr val="tx1"/>
                </a:solidFill>
              </a:rPr>
              <a:t>Describing Data Using </a:t>
            </a:r>
            <a:br>
              <a:rPr lang="en-US" sz="3600" smtClean="0">
                <a:solidFill>
                  <a:schemeClr val="tx1"/>
                </a:solidFill>
              </a:rPr>
            </a:br>
            <a:r>
              <a:rPr lang="en-US" sz="3600" smtClean="0">
                <a:solidFill>
                  <a:schemeClr val="tx1"/>
                </a:solidFill>
              </a:rPr>
              <a:t>Numerical Measures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990600" y="533400"/>
            <a:ext cx="7793038" cy="762000"/>
          </a:xfrm>
        </p:spPr>
        <p:txBody>
          <a:bodyPr/>
          <a:lstStyle/>
          <a:p>
            <a:pPr eaLnBrk="1" hangingPunct="1"/>
            <a:r>
              <a:rPr lang="tr-TR" smtClean="0"/>
              <a:t>No answers to the following questions</a:t>
            </a:r>
          </a:p>
        </p:txBody>
      </p:sp>
      <p:sp>
        <p:nvSpPr>
          <p:cNvPr id="13315" name="Content Placeholder 2"/>
          <p:cNvSpPr>
            <a:spLocks noGrp="1"/>
          </p:cNvSpPr>
          <p:nvPr>
            <p:ph idx="1"/>
          </p:nvPr>
        </p:nvSpPr>
        <p:spPr>
          <a:xfrm>
            <a:off x="762000" y="1447800"/>
            <a:ext cx="8077200" cy="4114800"/>
          </a:xfrm>
        </p:spPr>
        <p:txBody>
          <a:bodyPr/>
          <a:lstStyle/>
          <a:p>
            <a:pPr eaLnBrk="1" hangingPunct="1"/>
            <a:r>
              <a:rPr lang="tr-TR" smtClean="0"/>
              <a:t>What is the success level of students?</a:t>
            </a:r>
          </a:p>
          <a:p>
            <a:pPr eaLnBrk="1" hangingPunct="1"/>
            <a:r>
              <a:rPr lang="tr-TR" smtClean="0"/>
              <a:t>How did Student A do in the exam?</a:t>
            </a:r>
          </a:p>
          <a:p>
            <a:pPr eaLnBrk="1" hangingPunct="1"/>
            <a:r>
              <a:rPr lang="tr-TR" smtClean="0"/>
              <a:t>What is the success level of the make-up exam compared to final exam?</a:t>
            </a:r>
          </a:p>
          <a:p>
            <a:pPr eaLnBrk="1" hangingPunct="1"/>
            <a:r>
              <a:rPr lang="tr-TR" smtClean="0"/>
              <a:t>How an individual mark is different from all the other values?</a:t>
            </a:r>
          </a:p>
          <a:p>
            <a:pPr eaLnBrk="1" hangingPunct="1"/>
            <a:r>
              <a:rPr lang="tr-TR" smtClean="0"/>
              <a:t>Where the marks are gathered?</a:t>
            </a:r>
          </a:p>
          <a:p>
            <a:pPr eaLnBrk="1" hangingPunct="1"/>
            <a:r>
              <a:rPr lang="tr-TR" smtClean="0"/>
              <a:t>How is the intensity of this gathering?</a:t>
            </a:r>
          </a:p>
          <a:p>
            <a:pPr eaLnBrk="1" hangingPunct="1"/>
            <a:r>
              <a:rPr lang="tr-TR" smtClean="0"/>
              <a:t>All these questions are answered with measures of central tendency, variation and distributional measures.</a:t>
            </a:r>
          </a:p>
        </p:txBody>
      </p:sp>
      <p:sp>
        <p:nvSpPr>
          <p:cNvPr id="4" name="Slide Number Placeholder 3"/>
          <p:cNvSpPr>
            <a:spLocks noGrp="1"/>
          </p:cNvSpPr>
          <p:nvPr>
            <p:ph type="sldNum" sz="quarter" idx="10"/>
          </p:nvPr>
        </p:nvSpPr>
        <p:spPr/>
        <p:txBody>
          <a:bodyPr/>
          <a:lstStyle/>
          <a:p>
            <a:pPr>
              <a:defRPr/>
            </a:pPr>
            <a:r>
              <a:rPr lang="en-US"/>
              <a:t>Chap 3-</a:t>
            </a:r>
            <a:fld id="{3FB2D67D-EC5B-4039-9C3C-B5D6960D50C4}" type="slidenum">
              <a:rPr lang="en-US"/>
              <a:pPr>
                <a:defRPr/>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a:spLocks noGrp="1"/>
          </p:cNvSpPr>
          <p:nvPr>
            <p:ph type="sldNum" sz="quarter" idx="10"/>
          </p:nvPr>
        </p:nvSpPr>
        <p:spPr/>
        <p:txBody>
          <a:bodyPr/>
          <a:lstStyle/>
          <a:p>
            <a:pPr>
              <a:defRPr/>
            </a:pPr>
            <a:r>
              <a:rPr lang="en-US"/>
              <a:t>Chap 3-</a:t>
            </a:r>
            <a:fld id="{A29119FA-2BCB-4A31-9249-6F2D5DC0917F}" type="slidenum">
              <a:rPr lang="en-US"/>
              <a:pPr>
                <a:defRPr/>
              </a:pPr>
              <a:t>11</a:t>
            </a:fld>
            <a:endParaRPr lang="en-US"/>
          </a:p>
        </p:txBody>
      </p:sp>
      <p:sp>
        <p:nvSpPr>
          <p:cNvPr id="23"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14340" name="Line 2"/>
          <p:cNvSpPr>
            <a:spLocks noChangeShapeType="1"/>
          </p:cNvSpPr>
          <p:nvPr/>
        </p:nvSpPr>
        <p:spPr bwMode="auto">
          <a:xfrm>
            <a:off x="1293813" y="2360613"/>
            <a:ext cx="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41" name="Rectangle 7"/>
          <p:cNvSpPr>
            <a:spLocks noGrp="1" noChangeArrowheads="1"/>
          </p:cNvSpPr>
          <p:nvPr>
            <p:ph type="title"/>
          </p:nvPr>
        </p:nvSpPr>
        <p:spPr/>
        <p:txBody>
          <a:bodyPr/>
          <a:lstStyle/>
          <a:p>
            <a:pPr eaLnBrk="1" hangingPunct="1">
              <a:lnSpc>
                <a:spcPct val="110000"/>
              </a:lnSpc>
            </a:pPr>
            <a:r>
              <a:rPr lang="en-US" smtClean="0"/>
              <a:t>Summary Measures</a:t>
            </a:r>
          </a:p>
        </p:txBody>
      </p:sp>
      <p:sp>
        <p:nvSpPr>
          <p:cNvPr id="14342" name="Line 12"/>
          <p:cNvSpPr>
            <a:spLocks noChangeShapeType="1"/>
          </p:cNvSpPr>
          <p:nvPr/>
        </p:nvSpPr>
        <p:spPr bwMode="auto">
          <a:xfrm>
            <a:off x="4341813" y="2055813"/>
            <a:ext cx="0" cy="1111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43" name="Rectangle 13"/>
          <p:cNvSpPr>
            <a:spLocks noChangeArrowheads="1"/>
          </p:cNvSpPr>
          <p:nvPr/>
        </p:nvSpPr>
        <p:spPr bwMode="auto">
          <a:xfrm>
            <a:off x="227013" y="2665413"/>
            <a:ext cx="2665412" cy="4064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Center and Location</a:t>
            </a:r>
          </a:p>
        </p:txBody>
      </p:sp>
      <p:sp>
        <p:nvSpPr>
          <p:cNvPr id="14344" name="Line 14"/>
          <p:cNvSpPr>
            <a:spLocks noChangeShapeType="1"/>
          </p:cNvSpPr>
          <p:nvPr/>
        </p:nvSpPr>
        <p:spPr bwMode="auto">
          <a:xfrm>
            <a:off x="1293813" y="2360613"/>
            <a:ext cx="5715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45" name="Rectangle 15"/>
          <p:cNvSpPr>
            <a:spLocks noChangeArrowheads="1"/>
          </p:cNvSpPr>
          <p:nvPr/>
        </p:nvSpPr>
        <p:spPr bwMode="auto">
          <a:xfrm>
            <a:off x="608013" y="3351213"/>
            <a:ext cx="914400" cy="4064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Mean</a:t>
            </a:r>
          </a:p>
        </p:txBody>
      </p:sp>
      <p:sp>
        <p:nvSpPr>
          <p:cNvPr id="14346" name="Rectangle 16"/>
          <p:cNvSpPr>
            <a:spLocks noChangeArrowheads="1"/>
          </p:cNvSpPr>
          <p:nvPr/>
        </p:nvSpPr>
        <p:spPr bwMode="auto">
          <a:xfrm>
            <a:off x="609600" y="3886200"/>
            <a:ext cx="1141413" cy="4064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Median</a:t>
            </a:r>
          </a:p>
        </p:txBody>
      </p:sp>
      <p:sp>
        <p:nvSpPr>
          <p:cNvPr id="14347" name="Rectangle 17"/>
          <p:cNvSpPr>
            <a:spLocks noChangeArrowheads="1"/>
          </p:cNvSpPr>
          <p:nvPr/>
        </p:nvSpPr>
        <p:spPr bwMode="auto">
          <a:xfrm>
            <a:off x="609600" y="4419600"/>
            <a:ext cx="911225" cy="4064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Mode</a:t>
            </a:r>
          </a:p>
        </p:txBody>
      </p:sp>
      <p:sp>
        <p:nvSpPr>
          <p:cNvPr id="14348" name="Rectangle 18"/>
          <p:cNvSpPr>
            <a:spLocks noChangeArrowheads="1"/>
          </p:cNvSpPr>
          <p:nvPr/>
        </p:nvSpPr>
        <p:spPr bwMode="auto">
          <a:xfrm>
            <a:off x="3276600" y="2667000"/>
            <a:ext cx="2209800" cy="7112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Other Measures of Location</a:t>
            </a:r>
          </a:p>
        </p:txBody>
      </p:sp>
      <p:sp>
        <p:nvSpPr>
          <p:cNvPr id="14349" name="Rectangle 19"/>
          <p:cNvSpPr>
            <a:spLocks noChangeArrowheads="1"/>
          </p:cNvSpPr>
          <p:nvPr/>
        </p:nvSpPr>
        <p:spPr bwMode="auto">
          <a:xfrm>
            <a:off x="611188" y="4954588"/>
            <a:ext cx="2057400" cy="4064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Weighted Mean</a:t>
            </a:r>
          </a:p>
        </p:txBody>
      </p:sp>
      <p:sp>
        <p:nvSpPr>
          <p:cNvPr id="14350" name="Rectangle 20"/>
          <p:cNvSpPr>
            <a:spLocks noChangeArrowheads="1"/>
          </p:cNvSpPr>
          <p:nvPr/>
        </p:nvSpPr>
        <p:spPr bwMode="auto">
          <a:xfrm>
            <a:off x="2590800" y="1752600"/>
            <a:ext cx="3656013" cy="406400"/>
          </a:xfrm>
          <a:prstGeom prst="rect">
            <a:avLst/>
          </a:prstGeom>
          <a:solidFill>
            <a:srgbClr val="FDE0BD"/>
          </a:solidFill>
          <a:ln w="12700">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Describing Data Numerically</a:t>
            </a:r>
          </a:p>
        </p:txBody>
      </p:sp>
      <p:sp>
        <p:nvSpPr>
          <p:cNvPr id="14351" name="Line 21"/>
          <p:cNvSpPr>
            <a:spLocks noChangeShapeType="1"/>
          </p:cNvSpPr>
          <p:nvPr/>
        </p:nvSpPr>
        <p:spPr bwMode="auto">
          <a:xfrm>
            <a:off x="7008813" y="2360613"/>
            <a:ext cx="0" cy="469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52" name="Rectangle 22"/>
          <p:cNvSpPr>
            <a:spLocks noChangeArrowheads="1"/>
          </p:cNvSpPr>
          <p:nvPr/>
        </p:nvSpPr>
        <p:spPr bwMode="auto">
          <a:xfrm>
            <a:off x="6096000" y="2667000"/>
            <a:ext cx="1447800"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Variation</a:t>
            </a:r>
          </a:p>
        </p:txBody>
      </p:sp>
      <p:sp>
        <p:nvSpPr>
          <p:cNvPr id="14353" name="Rectangle 24"/>
          <p:cNvSpPr>
            <a:spLocks noChangeArrowheads="1"/>
          </p:cNvSpPr>
          <p:nvPr/>
        </p:nvSpPr>
        <p:spPr bwMode="auto">
          <a:xfrm>
            <a:off x="6324600" y="4572000"/>
            <a:ext cx="1295400"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Variance</a:t>
            </a:r>
          </a:p>
        </p:txBody>
      </p:sp>
      <p:sp>
        <p:nvSpPr>
          <p:cNvPr id="14354" name="Rectangle 25"/>
          <p:cNvSpPr>
            <a:spLocks noChangeArrowheads="1"/>
          </p:cNvSpPr>
          <p:nvPr/>
        </p:nvSpPr>
        <p:spPr bwMode="auto">
          <a:xfrm>
            <a:off x="6324600" y="5181600"/>
            <a:ext cx="2514600"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Standard Deviation</a:t>
            </a:r>
          </a:p>
        </p:txBody>
      </p:sp>
      <p:sp>
        <p:nvSpPr>
          <p:cNvPr id="14355" name="Rectangle 26"/>
          <p:cNvSpPr>
            <a:spLocks noChangeArrowheads="1"/>
          </p:cNvSpPr>
          <p:nvPr/>
        </p:nvSpPr>
        <p:spPr bwMode="auto">
          <a:xfrm>
            <a:off x="6324600" y="5791200"/>
            <a:ext cx="1828800" cy="7112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Coefficient of Variation</a:t>
            </a:r>
          </a:p>
        </p:txBody>
      </p:sp>
      <p:sp>
        <p:nvSpPr>
          <p:cNvPr id="14356" name="Rectangle 29"/>
          <p:cNvSpPr>
            <a:spLocks noChangeArrowheads="1"/>
          </p:cNvSpPr>
          <p:nvPr/>
        </p:nvSpPr>
        <p:spPr bwMode="auto">
          <a:xfrm>
            <a:off x="6324600" y="3352800"/>
            <a:ext cx="990600"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Range</a:t>
            </a:r>
          </a:p>
        </p:txBody>
      </p:sp>
      <p:sp>
        <p:nvSpPr>
          <p:cNvPr id="14357" name="Rectangle 30"/>
          <p:cNvSpPr>
            <a:spLocks noChangeArrowheads="1"/>
          </p:cNvSpPr>
          <p:nvPr/>
        </p:nvSpPr>
        <p:spPr bwMode="auto">
          <a:xfrm>
            <a:off x="3581400" y="3657600"/>
            <a:ext cx="1600200" cy="4064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Percentiles</a:t>
            </a:r>
          </a:p>
        </p:txBody>
      </p:sp>
      <p:sp>
        <p:nvSpPr>
          <p:cNvPr id="14358" name="Rectangle 31"/>
          <p:cNvSpPr>
            <a:spLocks noChangeArrowheads="1"/>
          </p:cNvSpPr>
          <p:nvPr/>
        </p:nvSpPr>
        <p:spPr bwMode="auto">
          <a:xfrm>
            <a:off x="6324600" y="3962400"/>
            <a:ext cx="2514600"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Interquartile Range</a:t>
            </a:r>
          </a:p>
        </p:txBody>
      </p:sp>
      <p:sp>
        <p:nvSpPr>
          <p:cNvPr id="14359" name="Rectangle 32"/>
          <p:cNvSpPr>
            <a:spLocks noChangeArrowheads="1"/>
          </p:cNvSpPr>
          <p:nvPr/>
        </p:nvSpPr>
        <p:spPr bwMode="auto">
          <a:xfrm>
            <a:off x="3582988" y="4268788"/>
            <a:ext cx="1371600" cy="4064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Quartiles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tr-TR" smtClean="0"/>
              <a:t>Measures of Central Tendency</a:t>
            </a:r>
          </a:p>
        </p:txBody>
      </p:sp>
      <p:sp>
        <p:nvSpPr>
          <p:cNvPr id="15363" name="Content Placeholder 2"/>
          <p:cNvSpPr>
            <a:spLocks noGrp="1"/>
          </p:cNvSpPr>
          <p:nvPr>
            <p:ph idx="1"/>
          </p:nvPr>
        </p:nvSpPr>
        <p:spPr>
          <a:xfrm>
            <a:off x="304800" y="1371600"/>
            <a:ext cx="8610600" cy="5257800"/>
          </a:xfrm>
        </p:spPr>
        <p:txBody>
          <a:bodyPr/>
          <a:lstStyle/>
          <a:p>
            <a:pPr eaLnBrk="1" hangingPunct="1"/>
            <a:r>
              <a:rPr lang="tr-TR" sz="2700" smtClean="0"/>
              <a:t>By «central tendency» we mean the tendency of the observations to centre around a particular value.</a:t>
            </a:r>
          </a:p>
          <a:p>
            <a:pPr eaLnBrk="1" hangingPunct="1"/>
            <a:endParaRPr lang="tr-TR" sz="2700" smtClean="0"/>
          </a:p>
          <a:p>
            <a:pPr eaLnBrk="1" hangingPunct="1"/>
            <a:r>
              <a:rPr lang="en-US" sz="2700" smtClean="0">
                <a:cs typeface="Arial" charset="0"/>
              </a:rPr>
              <a:t>Three measures of central tendency</a:t>
            </a:r>
            <a:r>
              <a:rPr lang="en-US" sz="2700" b="1" smtClean="0">
                <a:cs typeface="Arial" charset="0"/>
              </a:rPr>
              <a:t> </a:t>
            </a:r>
            <a:r>
              <a:rPr lang="en-US" sz="2700" smtClean="0">
                <a:cs typeface="Arial" charset="0"/>
              </a:rPr>
              <a:t>are commonly used in statistical analysis - the mode, the median, and the mean</a:t>
            </a:r>
            <a:endParaRPr lang="tr-TR" sz="2700" smtClean="0">
              <a:cs typeface="Arial" charset="0"/>
            </a:endParaRPr>
          </a:p>
          <a:p>
            <a:pPr eaLnBrk="1" hangingPunct="1"/>
            <a:endParaRPr lang="tr-TR" sz="2700" smtClean="0">
              <a:cs typeface="Arial" charset="0"/>
            </a:endParaRPr>
          </a:p>
          <a:p>
            <a:pPr eaLnBrk="1" hangingPunct="1"/>
            <a:r>
              <a:rPr lang="en-US" sz="2700" smtClean="0">
                <a:cs typeface="Arial" charset="0"/>
              </a:rPr>
              <a:t>Each measure is designed to represent a typical score</a:t>
            </a:r>
            <a:endParaRPr lang="tr-TR" sz="2700" smtClean="0">
              <a:cs typeface="Arial" charset="0"/>
            </a:endParaRPr>
          </a:p>
          <a:p>
            <a:pPr eaLnBrk="1" hangingPunct="1"/>
            <a:endParaRPr lang="tr-TR" sz="2700" smtClean="0"/>
          </a:p>
        </p:txBody>
      </p:sp>
      <p:sp>
        <p:nvSpPr>
          <p:cNvPr id="4" name="Slide Number Placeholder 3"/>
          <p:cNvSpPr>
            <a:spLocks noGrp="1"/>
          </p:cNvSpPr>
          <p:nvPr>
            <p:ph type="sldNum" sz="quarter" idx="10"/>
          </p:nvPr>
        </p:nvSpPr>
        <p:spPr/>
        <p:txBody>
          <a:bodyPr/>
          <a:lstStyle/>
          <a:p>
            <a:pPr>
              <a:defRPr/>
            </a:pPr>
            <a:r>
              <a:rPr lang="en-US"/>
              <a:t>Chap 3-</a:t>
            </a:r>
            <a:fld id="{58D96B26-0495-4186-8C28-5BBC279C3346}" type="slidenum">
              <a:rPr lang="en-US"/>
              <a:pPr>
                <a:defRPr/>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tr-TR" smtClean="0"/>
              <a:t>Measures of Central Tendency</a:t>
            </a:r>
          </a:p>
        </p:txBody>
      </p:sp>
      <p:sp>
        <p:nvSpPr>
          <p:cNvPr id="16387" name="Content Placeholder 2"/>
          <p:cNvSpPr>
            <a:spLocks noGrp="1"/>
          </p:cNvSpPr>
          <p:nvPr>
            <p:ph idx="1"/>
          </p:nvPr>
        </p:nvSpPr>
        <p:spPr>
          <a:xfrm>
            <a:off x="304800" y="1371600"/>
            <a:ext cx="8610600" cy="5257800"/>
          </a:xfrm>
        </p:spPr>
        <p:txBody>
          <a:bodyPr/>
          <a:lstStyle/>
          <a:p>
            <a:pPr eaLnBrk="1" hangingPunct="1"/>
            <a:r>
              <a:rPr lang="en-US" sz="2700" smtClean="0">
                <a:cs typeface="Arial" charset="0"/>
              </a:rPr>
              <a:t>the mode, the median, and the mean</a:t>
            </a:r>
            <a:endParaRPr lang="tr-TR" sz="2700" smtClean="0">
              <a:cs typeface="Arial" charset="0"/>
            </a:endParaRPr>
          </a:p>
          <a:p>
            <a:pPr eaLnBrk="1" hangingPunct="1"/>
            <a:endParaRPr lang="tr-TR" sz="2700" smtClean="0">
              <a:cs typeface="Arial" charset="0"/>
            </a:endParaRPr>
          </a:p>
          <a:p>
            <a:pPr eaLnBrk="1" hangingPunct="1"/>
            <a:r>
              <a:rPr lang="en-US" sz="2700" smtClean="0">
                <a:cs typeface="Arial" charset="0"/>
              </a:rPr>
              <a:t>The choice of which measure to use depends on: </a:t>
            </a:r>
            <a:endParaRPr lang="en-US" sz="2700" smtClean="0">
              <a:cs typeface="Times New Roman" pitchFamily="18" charset="0"/>
            </a:endParaRPr>
          </a:p>
          <a:p>
            <a:pPr lvl="1" algn="just" eaLnBrk="1" hangingPunct="1"/>
            <a:r>
              <a:rPr lang="en-US" sz="2700" smtClean="0">
                <a:cs typeface="Arial" charset="0"/>
              </a:rPr>
              <a:t>the shape of the distribution (whether normal or skewed)</a:t>
            </a:r>
            <a:r>
              <a:rPr lang="en-US" sz="2700" smtClean="0"/>
              <a:t>, </a:t>
            </a:r>
            <a:r>
              <a:rPr lang="en-US" sz="2700" smtClean="0">
                <a:cs typeface="Arial" charset="0"/>
              </a:rPr>
              <a:t>and </a:t>
            </a:r>
          </a:p>
          <a:p>
            <a:pPr lvl="1" algn="just" eaLnBrk="1" hangingPunct="1"/>
            <a:r>
              <a:rPr lang="en-US" sz="2700" smtClean="0">
                <a:cs typeface="Arial" charset="0"/>
              </a:rPr>
              <a:t>the variable’s “level of measurement” (data are nominal, ordinal or interval).</a:t>
            </a:r>
            <a:endParaRPr lang="tr-TR" sz="2700" smtClean="0">
              <a:cs typeface="Arial" charset="0"/>
            </a:endParaRPr>
          </a:p>
          <a:p>
            <a:pPr lvl="1" algn="just" eaLnBrk="1" hangingPunct="1"/>
            <a:r>
              <a:rPr lang="tr-TR" sz="2700" smtClean="0">
                <a:cs typeface="Arial" charset="0"/>
              </a:rPr>
              <a:t>the availability of the data (open-end or closed-end data)</a:t>
            </a:r>
            <a:endParaRPr lang="en-US" sz="2700" smtClean="0"/>
          </a:p>
          <a:p>
            <a:pPr eaLnBrk="1" hangingPunct="1"/>
            <a:endParaRPr lang="tr-TR" sz="2700" smtClean="0"/>
          </a:p>
        </p:txBody>
      </p:sp>
      <p:sp>
        <p:nvSpPr>
          <p:cNvPr id="4" name="Slide Number Placeholder 3"/>
          <p:cNvSpPr>
            <a:spLocks noGrp="1"/>
          </p:cNvSpPr>
          <p:nvPr>
            <p:ph type="sldNum" sz="quarter" idx="10"/>
          </p:nvPr>
        </p:nvSpPr>
        <p:spPr/>
        <p:txBody>
          <a:bodyPr/>
          <a:lstStyle/>
          <a:p>
            <a:pPr>
              <a:defRPr/>
            </a:pPr>
            <a:r>
              <a:rPr lang="en-US"/>
              <a:t>Chap 3-</a:t>
            </a:r>
            <a:fld id="{B464440F-5E15-46D9-B048-7B1AE7F7FDAE}" type="slidenum">
              <a:rPr lang="en-US"/>
              <a:pPr>
                <a:defRPr/>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6"/>
          <p:cNvSpPr>
            <a:spLocks noChangeArrowheads="1"/>
          </p:cNvSpPr>
          <p:nvPr/>
        </p:nvSpPr>
        <p:spPr bwMode="auto">
          <a:xfrm>
            <a:off x="179388" y="152400"/>
            <a:ext cx="8736012" cy="1066800"/>
          </a:xfrm>
          <a:prstGeom prst="rect">
            <a:avLst/>
          </a:prstGeom>
          <a:noFill/>
          <a:ln w="9525">
            <a:noFill/>
            <a:miter lim="800000"/>
            <a:headEnd/>
            <a:tailEnd/>
          </a:ln>
        </p:spPr>
        <p:txBody>
          <a:bodyPr lIns="92075" tIns="46038" rIns="92075" bIns="46038" anchor="ctr"/>
          <a:lstStyle/>
          <a:p>
            <a:pPr algn="ctr" defTabSz="852488">
              <a:lnSpc>
                <a:spcPct val="110000"/>
              </a:lnSpc>
              <a:defRPr/>
            </a:pPr>
            <a:r>
              <a:rPr lang="tr-TR" sz="4100" dirty="0">
                <a:solidFill>
                  <a:schemeClr val="tx2"/>
                </a:solidFill>
                <a:latin typeface="+mj-lt"/>
                <a:ea typeface="+mj-ea"/>
                <a:cs typeface="+mj-cs"/>
              </a:rPr>
              <a:t>From the Point of Measurement Levels</a:t>
            </a:r>
            <a:endParaRPr lang="en-GB" sz="4100" dirty="0">
              <a:solidFill>
                <a:schemeClr val="tx2"/>
              </a:solidFill>
              <a:latin typeface="+mj-lt"/>
              <a:ea typeface="+mj-ea"/>
              <a:cs typeface="+mj-cs"/>
            </a:endParaRPr>
          </a:p>
        </p:txBody>
      </p:sp>
      <p:graphicFrame>
        <p:nvGraphicFramePr>
          <p:cNvPr id="5" name="Table 4"/>
          <p:cNvGraphicFramePr>
            <a:graphicFrameLocks noGrp="1"/>
          </p:cNvGraphicFramePr>
          <p:nvPr/>
        </p:nvGraphicFramePr>
        <p:xfrm>
          <a:off x="533400" y="1916113"/>
          <a:ext cx="8153400" cy="3349624"/>
        </p:xfrm>
        <a:graphic>
          <a:graphicData uri="http://schemas.openxmlformats.org/drawingml/2006/table">
            <a:tbl>
              <a:tblPr firstRow="1" bandRow="1">
                <a:tableStyleId>{5C22544A-7EE6-4342-B048-85BDC9FD1C3A}</a:tableStyleId>
              </a:tblPr>
              <a:tblGrid>
                <a:gridCol w="3467186"/>
                <a:gridCol w="4686214"/>
              </a:tblGrid>
              <a:tr h="1323552">
                <a:tc>
                  <a:txBody>
                    <a:bodyPr/>
                    <a:lstStyle/>
                    <a:p>
                      <a:pPr algn="l"/>
                      <a:r>
                        <a:rPr lang="en-GB" sz="3000" dirty="0" smtClean="0"/>
                        <a:t>Level</a:t>
                      </a:r>
                      <a:r>
                        <a:rPr lang="en-GB" sz="3000" baseline="0" dirty="0" smtClean="0"/>
                        <a:t> of measurement</a:t>
                      </a:r>
                      <a:endParaRPr lang="en-GB" sz="3000" dirty="0"/>
                    </a:p>
                  </a:txBody>
                  <a:tcPr marL="91428" marR="91428" marT="45732" marB="45732"/>
                </a:tc>
                <a:tc>
                  <a:txBody>
                    <a:bodyPr/>
                    <a:lstStyle/>
                    <a:p>
                      <a:pPr algn="l"/>
                      <a:r>
                        <a:rPr lang="en-GB" sz="3000" dirty="0" smtClean="0"/>
                        <a:t>Measure</a:t>
                      </a:r>
                      <a:r>
                        <a:rPr lang="en-GB" sz="3000" baseline="0" dirty="0" smtClean="0"/>
                        <a:t> of central tendency</a:t>
                      </a:r>
                      <a:endParaRPr lang="en-GB" sz="3000" dirty="0"/>
                    </a:p>
                  </a:txBody>
                  <a:tcPr marL="91428" marR="91428" marT="45732" marB="45732"/>
                </a:tc>
              </a:tr>
              <a:tr h="548664">
                <a:tc>
                  <a:txBody>
                    <a:bodyPr/>
                    <a:lstStyle/>
                    <a:p>
                      <a:r>
                        <a:rPr lang="en-GB" sz="3000" dirty="0" smtClean="0"/>
                        <a:t>Nominal</a:t>
                      </a:r>
                      <a:endParaRPr lang="en-GB" sz="3000" dirty="0"/>
                    </a:p>
                  </a:txBody>
                  <a:tcPr marL="91428" marR="91428" marT="45732" marB="45732"/>
                </a:tc>
                <a:tc>
                  <a:txBody>
                    <a:bodyPr/>
                    <a:lstStyle/>
                    <a:p>
                      <a:r>
                        <a:rPr lang="en-GB" sz="3000" dirty="0" smtClean="0"/>
                        <a:t>Mode</a:t>
                      </a:r>
                      <a:endParaRPr lang="en-GB" sz="3000" dirty="0"/>
                    </a:p>
                  </a:txBody>
                  <a:tcPr marL="91428" marR="91428" marT="45732" marB="45732"/>
                </a:tc>
              </a:tr>
              <a:tr h="548664">
                <a:tc>
                  <a:txBody>
                    <a:bodyPr/>
                    <a:lstStyle/>
                    <a:p>
                      <a:r>
                        <a:rPr lang="en-GB" sz="3000" dirty="0" smtClean="0"/>
                        <a:t>Ordinal</a:t>
                      </a:r>
                      <a:r>
                        <a:rPr lang="en-GB" sz="3000" baseline="0" dirty="0" smtClean="0"/>
                        <a:t> </a:t>
                      </a:r>
                      <a:endParaRPr lang="en-GB" sz="3000" dirty="0"/>
                    </a:p>
                  </a:txBody>
                  <a:tcPr marL="91428" marR="91428" marT="45732" marB="45732"/>
                </a:tc>
                <a:tc>
                  <a:txBody>
                    <a:bodyPr/>
                    <a:lstStyle/>
                    <a:p>
                      <a:r>
                        <a:rPr lang="en-GB" sz="3000" dirty="0" smtClean="0"/>
                        <a:t>Median</a:t>
                      </a:r>
                      <a:r>
                        <a:rPr lang="en-GB" sz="3000" baseline="0" dirty="0" smtClean="0"/>
                        <a:t> and mode</a:t>
                      </a:r>
                      <a:endParaRPr lang="en-GB" sz="3000" dirty="0"/>
                    </a:p>
                  </a:txBody>
                  <a:tcPr marL="91428" marR="91428" marT="45732" marB="45732"/>
                </a:tc>
              </a:tr>
              <a:tr h="928744">
                <a:tc>
                  <a:txBody>
                    <a:bodyPr/>
                    <a:lstStyle/>
                    <a:p>
                      <a:r>
                        <a:rPr lang="en-GB" sz="3000" dirty="0" smtClean="0"/>
                        <a:t>Interval/Ratio</a:t>
                      </a:r>
                      <a:endParaRPr lang="en-GB" sz="3000" dirty="0"/>
                    </a:p>
                  </a:txBody>
                  <a:tcPr marL="91428" marR="91428" marT="45732" marB="45732"/>
                </a:tc>
                <a:tc>
                  <a:txBody>
                    <a:bodyPr/>
                    <a:lstStyle/>
                    <a:p>
                      <a:r>
                        <a:rPr lang="en-GB" sz="3000" dirty="0" smtClean="0"/>
                        <a:t>Mean, median</a:t>
                      </a:r>
                      <a:r>
                        <a:rPr lang="en-GB" sz="3000" baseline="0" dirty="0" smtClean="0"/>
                        <a:t> and mode</a:t>
                      </a:r>
                      <a:endParaRPr lang="en-GB" sz="3000" dirty="0"/>
                    </a:p>
                  </a:txBody>
                  <a:tcPr marL="91428" marR="91428" marT="45732" marB="45732"/>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228600"/>
            <a:ext cx="7772400" cy="1143000"/>
          </a:xfrm>
        </p:spPr>
        <p:txBody>
          <a:bodyPr/>
          <a:lstStyle/>
          <a:p>
            <a:pPr eaLnBrk="1" hangingPunct="1"/>
            <a:r>
              <a:rPr lang="tr-TR" sz="4000" smtClean="0"/>
              <a:t>Some Basic Notations</a:t>
            </a:r>
            <a:endParaRPr lang="en-US" sz="4000" smtClean="0"/>
          </a:p>
        </p:txBody>
      </p:sp>
      <p:sp>
        <p:nvSpPr>
          <p:cNvPr id="12291" name="Rectangle 3"/>
          <p:cNvSpPr>
            <a:spLocks noGrp="1" noChangeArrowheads="1"/>
          </p:cNvSpPr>
          <p:nvPr>
            <p:ph type="body" idx="1"/>
          </p:nvPr>
        </p:nvSpPr>
        <p:spPr>
          <a:xfrm>
            <a:off x="609600" y="1905000"/>
            <a:ext cx="7315200" cy="4114800"/>
          </a:xfrm>
        </p:spPr>
        <p:txBody>
          <a:bodyPr/>
          <a:lstStyle/>
          <a:p>
            <a:pPr eaLnBrk="1" hangingPunct="1">
              <a:defRPr/>
            </a:pPr>
            <a:r>
              <a:rPr lang="en-US" sz="3600" dirty="0" smtClean="0">
                <a:latin typeface="+mj-lt"/>
              </a:rPr>
              <a:t>X is a single raw score</a:t>
            </a:r>
          </a:p>
          <a:p>
            <a:pPr eaLnBrk="1" hangingPunct="1">
              <a:defRPr/>
            </a:pPr>
            <a:r>
              <a:rPr lang="en-US" sz="3600" dirty="0" smtClean="0">
                <a:latin typeface="+mj-lt"/>
              </a:rPr>
              <a:t>X</a:t>
            </a:r>
            <a:r>
              <a:rPr lang="en-US" sz="3600" baseline="-25000" dirty="0" smtClean="0">
                <a:latin typeface="+mj-lt"/>
              </a:rPr>
              <a:t>i </a:t>
            </a:r>
            <a:r>
              <a:rPr lang="en-US" sz="3600" dirty="0" smtClean="0">
                <a:latin typeface="+mj-lt"/>
              </a:rPr>
              <a:t>is to the </a:t>
            </a:r>
            <a:r>
              <a:rPr lang="en-US" sz="3600" i="1" dirty="0" err="1" smtClean="0">
                <a:solidFill>
                  <a:schemeClr val="accent1"/>
                </a:solidFill>
                <a:latin typeface="+mj-lt"/>
              </a:rPr>
              <a:t>i</a:t>
            </a:r>
            <a:r>
              <a:rPr lang="en-US" sz="3600" i="1" dirty="0" smtClean="0">
                <a:solidFill>
                  <a:schemeClr val="accent1"/>
                </a:solidFill>
                <a:latin typeface="+mj-lt"/>
              </a:rPr>
              <a:t> </a:t>
            </a:r>
            <a:r>
              <a:rPr lang="en-US" sz="3600" baseline="30000" dirty="0" err="1" smtClean="0">
                <a:latin typeface="+mj-lt"/>
              </a:rPr>
              <a:t>th</a:t>
            </a:r>
            <a:r>
              <a:rPr lang="en-US" sz="3600" dirty="0" smtClean="0">
                <a:latin typeface="+mj-lt"/>
              </a:rPr>
              <a:t> score in a set</a:t>
            </a:r>
          </a:p>
          <a:p>
            <a:pPr eaLnBrk="1" hangingPunct="1">
              <a:defRPr/>
            </a:pPr>
            <a:r>
              <a:rPr lang="en-US" sz="3600" dirty="0" smtClean="0">
                <a:latin typeface="+mj-lt"/>
              </a:rPr>
              <a:t>X </a:t>
            </a:r>
            <a:r>
              <a:rPr lang="en-US" sz="3600" baseline="-25000" dirty="0" smtClean="0">
                <a:latin typeface="+mj-lt"/>
              </a:rPr>
              <a:t>n </a:t>
            </a:r>
            <a:r>
              <a:rPr lang="en-US" sz="3600" dirty="0" smtClean="0">
                <a:latin typeface="+mj-lt"/>
              </a:rPr>
              <a:t>is the last score in a set</a:t>
            </a:r>
          </a:p>
          <a:p>
            <a:pPr eaLnBrk="1" hangingPunct="1">
              <a:defRPr/>
            </a:pPr>
            <a:r>
              <a:rPr lang="en-US" sz="3600" dirty="0" smtClean="0">
                <a:latin typeface="+mj-lt"/>
              </a:rPr>
              <a:t>Set consists of X </a:t>
            </a:r>
            <a:r>
              <a:rPr lang="en-US" sz="3600" baseline="-25000" dirty="0" smtClean="0">
                <a:latin typeface="+mj-lt"/>
              </a:rPr>
              <a:t>1 </a:t>
            </a:r>
            <a:r>
              <a:rPr lang="en-US" sz="3600" dirty="0" smtClean="0">
                <a:latin typeface="+mj-lt"/>
              </a:rPr>
              <a:t>, X </a:t>
            </a:r>
            <a:r>
              <a:rPr lang="en-US" sz="3600" baseline="-25000" dirty="0" smtClean="0">
                <a:latin typeface="+mj-lt"/>
              </a:rPr>
              <a:t>2 </a:t>
            </a:r>
            <a:r>
              <a:rPr lang="en-US" sz="3600" dirty="0" smtClean="0">
                <a:latin typeface="+mj-lt"/>
              </a:rPr>
              <a:t>,….</a:t>
            </a:r>
            <a:r>
              <a:rPr lang="en-US" sz="3600" dirty="0" err="1" smtClean="0">
                <a:latin typeface="+mj-lt"/>
              </a:rPr>
              <a:t>X</a:t>
            </a:r>
            <a:r>
              <a:rPr lang="en-US" sz="3600" baseline="-25000" dirty="0" err="1" smtClean="0">
                <a:latin typeface="+mj-lt"/>
              </a:rPr>
              <a:t>n</a:t>
            </a:r>
            <a:endParaRPr lang="en-US" sz="3600" baseline="-25000" dirty="0" smtClean="0">
              <a:latin typeface="+mj-lt"/>
            </a:endParaRPr>
          </a:p>
          <a:p>
            <a:pPr eaLnBrk="1" hangingPunct="1">
              <a:defRPr/>
            </a:pPr>
            <a:r>
              <a:rPr lang="en-US" sz="3600" dirty="0" smtClean="0">
                <a:latin typeface="+mj-lt"/>
                <a:sym typeface="Symbol" pitchFamily="18" charset="2"/>
              </a:rPr>
              <a:t></a:t>
            </a:r>
            <a:r>
              <a:rPr lang="en-US" sz="3600" dirty="0" smtClean="0">
                <a:latin typeface="+mj-lt"/>
              </a:rPr>
              <a:t> X = X </a:t>
            </a:r>
            <a:r>
              <a:rPr lang="en-US" sz="3600" baseline="-25000" dirty="0" smtClean="0">
                <a:latin typeface="+mj-lt"/>
              </a:rPr>
              <a:t>1 </a:t>
            </a:r>
            <a:r>
              <a:rPr lang="en-US" sz="3600" dirty="0" smtClean="0">
                <a:latin typeface="+mj-lt"/>
              </a:rPr>
              <a:t>+ X </a:t>
            </a:r>
            <a:r>
              <a:rPr lang="en-US" sz="3600" baseline="-25000" dirty="0" smtClean="0">
                <a:latin typeface="+mj-lt"/>
              </a:rPr>
              <a:t>2 </a:t>
            </a:r>
            <a:r>
              <a:rPr lang="en-US" sz="3600" dirty="0" smtClean="0">
                <a:latin typeface="+mj-lt"/>
              </a:rPr>
              <a:t>+ …. + X </a:t>
            </a:r>
            <a:r>
              <a:rPr lang="en-US" sz="3600" baseline="-25000" dirty="0" smtClean="0">
                <a:latin typeface="+mj-lt"/>
              </a:rPr>
              <a:t>n</a:t>
            </a:r>
          </a:p>
          <a:p>
            <a:pPr eaLnBrk="1" hangingPunct="1">
              <a:defRPr/>
            </a:pPr>
            <a:endParaRPr lang="en-US" sz="3600" dirty="0" smtClean="0">
              <a:latin typeface="+mj-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3"/>
          <p:cNvSpPr>
            <a:spLocks noGrp="1"/>
          </p:cNvSpPr>
          <p:nvPr>
            <p:ph type="sldNum" sz="quarter" idx="10"/>
          </p:nvPr>
        </p:nvSpPr>
        <p:spPr/>
        <p:txBody>
          <a:bodyPr/>
          <a:lstStyle/>
          <a:p>
            <a:pPr>
              <a:defRPr/>
            </a:pPr>
            <a:r>
              <a:rPr lang="en-US"/>
              <a:t>Chap 3-</a:t>
            </a:r>
            <a:fld id="{38729BF5-F5C3-476E-B2CA-9C881109578C}" type="slidenum">
              <a:rPr lang="en-US"/>
              <a:pPr>
                <a:defRPr/>
              </a:pPr>
              <a:t>16</a:t>
            </a:fld>
            <a:endParaRPr lang="en-US"/>
          </a:p>
        </p:txBody>
      </p:sp>
      <p:sp>
        <p:nvSpPr>
          <p:cNvPr id="40"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19460" name="Line 22"/>
          <p:cNvSpPr>
            <a:spLocks noChangeShapeType="1"/>
          </p:cNvSpPr>
          <p:nvPr/>
        </p:nvSpPr>
        <p:spPr bwMode="auto">
          <a:xfrm>
            <a:off x="4343400" y="2209800"/>
            <a:ext cx="0" cy="609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9461" name="Line 2"/>
          <p:cNvSpPr>
            <a:spLocks noChangeShapeType="1"/>
          </p:cNvSpPr>
          <p:nvPr/>
        </p:nvSpPr>
        <p:spPr bwMode="auto">
          <a:xfrm>
            <a:off x="7615238" y="2819400"/>
            <a:ext cx="4762"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9462" name="Rectangle 3"/>
          <p:cNvSpPr>
            <a:spLocks noGrp="1" noChangeArrowheads="1"/>
          </p:cNvSpPr>
          <p:nvPr>
            <p:ph type="title"/>
          </p:nvPr>
        </p:nvSpPr>
        <p:spPr>
          <a:xfrm>
            <a:off x="1143000" y="381000"/>
            <a:ext cx="7793038" cy="762000"/>
          </a:xfrm>
        </p:spPr>
        <p:txBody>
          <a:bodyPr/>
          <a:lstStyle/>
          <a:p>
            <a:pPr eaLnBrk="1" hangingPunct="1">
              <a:lnSpc>
                <a:spcPct val="110000"/>
              </a:lnSpc>
            </a:pPr>
            <a:r>
              <a:rPr lang="en-US" smtClean="0"/>
              <a:t>Measures of Center and Location</a:t>
            </a:r>
          </a:p>
        </p:txBody>
      </p:sp>
      <p:sp>
        <p:nvSpPr>
          <p:cNvPr id="19463" name="Rectangle 4"/>
          <p:cNvSpPr>
            <a:spLocks noChangeArrowheads="1"/>
          </p:cNvSpPr>
          <p:nvPr/>
        </p:nvSpPr>
        <p:spPr bwMode="auto">
          <a:xfrm>
            <a:off x="2819400" y="1828800"/>
            <a:ext cx="3200400" cy="46672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b="1">
                <a:solidFill>
                  <a:srgbClr val="000066"/>
                </a:solidFill>
              </a:rPr>
              <a:t>Center and Location</a:t>
            </a:r>
          </a:p>
        </p:txBody>
      </p:sp>
      <p:sp>
        <p:nvSpPr>
          <p:cNvPr id="19464" name="Line 5"/>
          <p:cNvSpPr>
            <a:spLocks noChangeShapeType="1"/>
          </p:cNvSpPr>
          <p:nvPr/>
        </p:nvSpPr>
        <p:spPr bwMode="auto">
          <a:xfrm>
            <a:off x="1219200" y="2819400"/>
            <a:ext cx="64087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9465" name="Rectangle 6"/>
          <p:cNvSpPr>
            <a:spLocks noChangeArrowheads="1"/>
          </p:cNvSpPr>
          <p:nvPr/>
        </p:nvSpPr>
        <p:spPr bwMode="auto">
          <a:xfrm>
            <a:off x="376238" y="3278188"/>
            <a:ext cx="1370012" cy="4064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solidFill>
                  <a:srgbClr val="000066"/>
                </a:solidFill>
              </a:rPr>
              <a:t>Mean</a:t>
            </a:r>
          </a:p>
        </p:txBody>
      </p:sp>
      <p:sp>
        <p:nvSpPr>
          <p:cNvPr id="19466" name="Rectangle 7"/>
          <p:cNvSpPr>
            <a:spLocks noChangeArrowheads="1"/>
          </p:cNvSpPr>
          <p:nvPr/>
        </p:nvSpPr>
        <p:spPr bwMode="auto">
          <a:xfrm>
            <a:off x="2619375" y="3278188"/>
            <a:ext cx="1292225" cy="4064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solidFill>
                  <a:srgbClr val="000066"/>
                </a:solidFill>
              </a:rPr>
              <a:t>Median</a:t>
            </a:r>
          </a:p>
        </p:txBody>
      </p:sp>
      <p:sp>
        <p:nvSpPr>
          <p:cNvPr id="19467" name="Rectangle 8"/>
          <p:cNvSpPr>
            <a:spLocks noChangeArrowheads="1"/>
          </p:cNvSpPr>
          <p:nvPr/>
        </p:nvSpPr>
        <p:spPr bwMode="auto">
          <a:xfrm>
            <a:off x="4648200" y="3276600"/>
            <a:ext cx="1219200" cy="4064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solidFill>
                  <a:srgbClr val="000066"/>
                </a:solidFill>
              </a:rPr>
              <a:t>Mode</a:t>
            </a:r>
          </a:p>
        </p:txBody>
      </p:sp>
      <p:sp>
        <p:nvSpPr>
          <p:cNvPr id="19468" name="Rectangle 9"/>
          <p:cNvSpPr>
            <a:spLocks noChangeArrowheads="1"/>
          </p:cNvSpPr>
          <p:nvPr/>
        </p:nvSpPr>
        <p:spPr bwMode="auto">
          <a:xfrm>
            <a:off x="6400800" y="3276600"/>
            <a:ext cx="2062163" cy="4064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solidFill>
                  <a:srgbClr val="000066"/>
                </a:solidFill>
              </a:rPr>
              <a:t>Weighted Mean</a:t>
            </a:r>
          </a:p>
        </p:txBody>
      </p:sp>
      <p:sp>
        <p:nvSpPr>
          <p:cNvPr id="19469" name="Line 10"/>
          <p:cNvSpPr>
            <a:spLocks noChangeShapeType="1"/>
          </p:cNvSpPr>
          <p:nvPr/>
        </p:nvSpPr>
        <p:spPr bwMode="auto">
          <a:xfrm>
            <a:off x="5253038" y="28194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9470" name="Line 11"/>
          <p:cNvSpPr>
            <a:spLocks noChangeShapeType="1"/>
          </p:cNvSpPr>
          <p:nvPr/>
        </p:nvSpPr>
        <p:spPr bwMode="auto">
          <a:xfrm>
            <a:off x="1214438" y="28194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9471" name="Line 12"/>
          <p:cNvSpPr>
            <a:spLocks noChangeShapeType="1"/>
          </p:cNvSpPr>
          <p:nvPr/>
        </p:nvSpPr>
        <p:spPr bwMode="auto">
          <a:xfrm>
            <a:off x="3227388" y="28194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9472" name="Line 13"/>
          <p:cNvSpPr>
            <a:spLocks noChangeShapeType="1"/>
          </p:cNvSpPr>
          <p:nvPr/>
        </p:nvSpPr>
        <p:spPr bwMode="auto">
          <a:xfrm>
            <a:off x="2506663" y="4419600"/>
            <a:ext cx="1711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9473" name="Oval 14"/>
          <p:cNvSpPr>
            <a:spLocks noChangeArrowheads="1"/>
          </p:cNvSpPr>
          <p:nvPr/>
        </p:nvSpPr>
        <p:spPr bwMode="auto">
          <a:xfrm>
            <a:off x="2541588"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74" name="Oval 15"/>
          <p:cNvSpPr>
            <a:spLocks noChangeArrowheads="1"/>
          </p:cNvSpPr>
          <p:nvPr/>
        </p:nvSpPr>
        <p:spPr bwMode="auto">
          <a:xfrm>
            <a:off x="3303588"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75" name="Oval 16"/>
          <p:cNvSpPr>
            <a:spLocks noChangeArrowheads="1"/>
          </p:cNvSpPr>
          <p:nvPr/>
        </p:nvSpPr>
        <p:spPr bwMode="auto">
          <a:xfrm>
            <a:off x="3532188"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76" name="Oval 17"/>
          <p:cNvSpPr>
            <a:spLocks noChangeArrowheads="1"/>
          </p:cNvSpPr>
          <p:nvPr/>
        </p:nvSpPr>
        <p:spPr bwMode="auto">
          <a:xfrm>
            <a:off x="2743200"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77" name="Oval 19"/>
          <p:cNvSpPr>
            <a:spLocks noChangeArrowheads="1"/>
          </p:cNvSpPr>
          <p:nvPr/>
        </p:nvSpPr>
        <p:spPr bwMode="auto">
          <a:xfrm>
            <a:off x="3684588"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78" name="Oval 20"/>
          <p:cNvSpPr>
            <a:spLocks noChangeArrowheads="1"/>
          </p:cNvSpPr>
          <p:nvPr/>
        </p:nvSpPr>
        <p:spPr bwMode="auto">
          <a:xfrm>
            <a:off x="3074988" y="4267200"/>
            <a:ext cx="152400" cy="152400"/>
          </a:xfrm>
          <a:prstGeom prst="ellipse">
            <a:avLst/>
          </a:prstGeom>
          <a:solidFill>
            <a:schemeClr val="accent2"/>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79" name="AutoShape 21"/>
          <p:cNvSpPr>
            <a:spLocks noChangeArrowheads="1"/>
          </p:cNvSpPr>
          <p:nvPr/>
        </p:nvSpPr>
        <p:spPr bwMode="auto">
          <a:xfrm rot="-5400000">
            <a:off x="3036888" y="4533900"/>
            <a:ext cx="228600" cy="152400"/>
          </a:xfrm>
          <a:prstGeom prst="rightArrow">
            <a:avLst>
              <a:gd name="adj1" fmla="val 50000"/>
              <a:gd name="adj2" fmla="val 37778"/>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80" name="Oval 26"/>
          <p:cNvSpPr>
            <a:spLocks noChangeArrowheads="1"/>
          </p:cNvSpPr>
          <p:nvPr/>
        </p:nvSpPr>
        <p:spPr bwMode="auto">
          <a:xfrm>
            <a:off x="3962400"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81" name="Oval 27"/>
          <p:cNvSpPr>
            <a:spLocks noChangeArrowheads="1"/>
          </p:cNvSpPr>
          <p:nvPr/>
        </p:nvSpPr>
        <p:spPr bwMode="auto">
          <a:xfrm>
            <a:off x="2743200" y="39624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82" name="Oval 28"/>
          <p:cNvSpPr>
            <a:spLocks noChangeArrowheads="1"/>
          </p:cNvSpPr>
          <p:nvPr/>
        </p:nvSpPr>
        <p:spPr bwMode="auto">
          <a:xfrm>
            <a:off x="2743200" y="41148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83" name="Line 29"/>
          <p:cNvSpPr>
            <a:spLocks noChangeShapeType="1"/>
          </p:cNvSpPr>
          <p:nvPr/>
        </p:nvSpPr>
        <p:spPr bwMode="auto">
          <a:xfrm>
            <a:off x="4537075" y="4419600"/>
            <a:ext cx="1711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9484" name="Oval 30"/>
          <p:cNvSpPr>
            <a:spLocks noChangeArrowheads="1"/>
          </p:cNvSpPr>
          <p:nvPr/>
        </p:nvSpPr>
        <p:spPr bwMode="auto">
          <a:xfrm>
            <a:off x="4572000"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85" name="Oval 31"/>
          <p:cNvSpPr>
            <a:spLocks noChangeArrowheads="1"/>
          </p:cNvSpPr>
          <p:nvPr/>
        </p:nvSpPr>
        <p:spPr bwMode="auto">
          <a:xfrm>
            <a:off x="5334000"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86" name="Oval 32"/>
          <p:cNvSpPr>
            <a:spLocks noChangeArrowheads="1"/>
          </p:cNvSpPr>
          <p:nvPr/>
        </p:nvSpPr>
        <p:spPr bwMode="auto">
          <a:xfrm>
            <a:off x="5562600"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87" name="Oval 33"/>
          <p:cNvSpPr>
            <a:spLocks noChangeArrowheads="1"/>
          </p:cNvSpPr>
          <p:nvPr/>
        </p:nvSpPr>
        <p:spPr bwMode="auto">
          <a:xfrm>
            <a:off x="4773613" y="4267200"/>
            <a:ext cx="152400" cy="152400"/>
          </a:xfrm>
          <a:prstGeom prst="ellipse">
            <a:avLst/>
          </a:prstGeom>
          <a:solidFill>
            <a:schemeClr val="accent2"/>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88" name="Oval 34"/>
          <p:cNvSpPr>
            <a:spLocks noChangeArrowheads="1"/>
          </p:cNvSpPr>
          <p:nvPr/>
        </p:nvSpPr>
        <p:spPr bwMode="auto">
          <a:xfrm>
            <a:off x="5715000"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89" name="Oval 35"/>
          <p:cNvSpPr>
            <a:spLocks noChangeArrowheads="1"/>
          </p:cNvSpPr>
          <p:nvPr/>
        </p:nvSpPr>
        <p:spPr bwMode="auto">
          <a:xfrm>
            <a:off x="5105400"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90" name="AutoShape 36"/>
          <p:cNvSpPr>
            <a:spLocks noChangeArrowheads="1"/>
          </p:cNvSpPr>
          <p:nvPr/>
        </p:nvSpPr>
        <p:spPr bwMode="auto">
          <a:xfrm rot="-5400000">
            <a:off x="4762500" y="4533900"/>
            <a:ext cx="228600" cy="152400"/>
          </a:xfrm>
          <a:prstGeom prst="rightArrow">
            <a:avLst>
              <a:gd name="adj1" fmla="val 50000"/>
              <a:gd name="adj2" fmla="val 37778"/>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91" name="Oval 37"/>
          <p:cNvSpPr>
            <a:spLocks noChangeArrowheads="1"/>
          </p:cNvSpPr>
          <p:nvPr/>
        </p:nvSpPr>
        <p:spPr bwMode="auto">
          <a:xfrm>
            <a:off x="5992813" y="4267200"/>
            <a:ext cx="152400" cy="1524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92" name="Oval 38"/>
          <p:cNvSpPr>
            <a:spLocks noChangeArrowheads="1"/>
          </p:cNvSpPr>
          <p:nvPr/>
        </p:nvSpPr>
        <p:spPr bwMode="auto">
          <a:xfrm>
            <a:off x="4773613" y="3962400"/>
            <a:ext cx="152400" cy="152400"/>
          </a:xfrm>
          <a:prstGeom prst="ellipse">
            <a:avLst/>
          </a:prstGeom>
          <a:solidFill>
            <a:schemeClr val="accent2"/>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9493" name="Oval 39"/>
          <p:cNvSpPr>
            <a:spLocks noChangeArrowheads="1"/>
          </p:cNvSpPr>
          <p:nvPr/>
        </p:nvSpPr>
        <p:spPr bwMode="auto">
          <a:xfrm>
            <a:off x="4773613" y="4114800"/>
            <a:ext cx="152400" cy="152400"/>
          </a:xfrm>
          <a:prstGeom prst="ellipse">
            <a:avLst/>
          </a:prstGeom>
          <a:solidFill>
            <a:schemeClr val="accent2"/>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aphicFrame>
        <p:nvGraphicFramePr>
          <p:cNvPr id="19494" name="Object 41"/>
          <p:cNvGraphicFramePr>
            <a:graphicFrameLocks noChangeAspect="1"/>
          </p:cNvGraphicFramePr>
          <p:nvPr/>
        </p:nvGraphicFramePr>
        <p:xfrm>
          <a:off x="406400" y="3962400"/>
          <a:ext cx="1284288" cy="2514600"/>
        </p:xfrm>
        <a:graphic>
          <a:graphicData uri="http://schemas.openxmlformats.org/presentationml/2006/ole">
            <mc:AlternateContent xmlns:mc="http://schemas.openxmlformats.org/markup-compatibility/2006">
              <mc:Choice xmlns:v="urn:schemas-microsoft-com:vml" Requires="v">
                <p:oleObj spid="_x0000_s19531" name="Equation" r:id="rId4" imgW="622030" imgH="1218671" progId="Equation.3">
                  <p:embed/>
                </p:oleObj>
              </mc:Choice>
              <mc:Fallback>
                <p:oleObj name="Equation" r:id="rId4" imgW="622030" imgH="1218671" progId="Equation.3">
                  <p:embed/>
                  <p:pic>
                    <p:nvPicPr>
                      <p:cNvPr id="0" name="Picture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3962400"/>
                        <a:ext cx="1284288" cy="251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95" name="Object 42"/>
          <p:cNvGraphicFramePr>
            <a:graphicFrameLocks noChangeAspect="1"/>
          </p:cNvGraphicFramePr>
          <p:nvPr/>
        </p:nvGraphicFramePr>
        <p:xfrm>
          <a:off x="6477000" y="4038600"/>
          <a:ext cx="2181225" cy="2362200"/>
        </p:xfrm>
        <a:graphic>
          <a:graphicData uri="http://schemas.openxmlformats.org/presentationml/2006/ole">
            <mc:AlternateContent xmlns:mc="http://schemas.openxmlformats.org/markup-compatibility/2006">
              <mc:Choice xmlns:v="urn:schemas-microsoft-com:vml" Requires="v">
                <p:oleObj spid="_x0000_s19532" name="Equation" r:id="rId6" imgW="914400" imgH="990600" progId="Equation.3">
                  <p:embed/>
                </p:oleObj>
              </mc:Choice>
              <mc:Fallback>
                <p:oleObj name="Equation" r:id="rId6" imgW="914400" imgH="990600" progId="Equation.3">
                  <p:embed/>
                  <p:pic>
                    <p:nvPicPr>
                      <p:cNvPr id="0" name="Picture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4038600"/>
                        <a:ext cx="2181225" cy="236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96" name="Text Box 43"/>
          <p:cNvSpPr txBox="1">
            <a:spLocks noChangeArrowheads="1"/>
          </p:cNvSpPr>
          <p:nvPr/>
        </p:nvSpPr>
        <p:spPr bwMode="auto">
          <a:xfrm>
            <a:off x="3581400" y="13716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a:solidFill>
                  <a:schemeClr val="folHlink"/>
                </a:solidFill>
              </a:rPr>
              <a:t>Overview</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pPr>
              <a:defRPr/>
            </a:pPr>
            <a:r>
              <a:rPr lang="en-US"/>
              <a:t>Chap 3-</a:t>
            </a:r>
            <a:fld id="{99F1B8DF-68F0-4FF0-89F8-681B575AD839}" type="slidenum">
              <a:rPr lang="en-US"/>
              <a:pPr>
                <a:defRPr/>
              </a:pPr>
              <a:t>17</a:t>
            </a:fld>
            <a:endParaRPr lang="en-US"/>
          </a:p>
        </p:txBody>
      </p:sp>
      <p:sp>
        <p:nvSpPr>
          <p:cNvPr id="11"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20484" name="Rectangle 2"/>
          <p:cNvSpPr>
            <a:spLocks noGrp="1" noChangeArrowheads="1"/>
          </p:cNvSpPr>
          <p:nvPr>
            <p:ph type="title"/>
          </p:nvPr>
        </p:nvSpPr>
        <p:spPr>
          <a:xfrm>
            <a:off x="1600200" y="381000"/>
            <a:ext cx="7239000" cy="762000"/>
          </a:xfrm>
        </p:spPr>
        <p:txBody>
          <a:bodyPr/>
          <a:lstStyle/>
          <a:p>
            <a:pPr eaLnBrk="1" hangingPunct="1">
              <a:lnSpc>
                <a:spcPct val="110000"/>
              </a:lnSpc>
            </a:pPr>
            <a:r>
              <a:rPr lang="en-US" smtClean="0"/>
              <a:t>Mean (Arithmetic Average)</a:t>
            </a:r>
          </a:p>
        </p:txBody>
      </p:sp>
      <p:sp>
        <p:nvSpPr>
          <p:cNvPr id="20485" name="Rectangle 3"/>
          <p:cNvSpPr>
            <a:spLocks noGrp="1" noChangeArrowheads="1"/>
          </p:cNvSpPr>
          <p:nvPr>
            <p:ph type="body" idx="1"/>
          </p:nvPr>
        </p:nvSpPr>
        <p:spPr>
          <a:xfrm>
            <a:off x="762000" y="1600200"/>
            <a:ext cx="8153400" cy="4532313"/>
          </a:xfrm>
        </p:spPr>
        <p:txBody>
          <a:bodyPr/>
          <a:lstStyle/>
          <a:p>
            <a:pPr eaLnBrk="1" hangingPunct="1"/>
            <a:r>
              <a:rPr lang="en-US" smtClean="0"/>
              <a:t>The</a:t>
            </a:r>
            <a:r>
              <a:rPr lang="en-US" smtClean="0">
                <a:solidFill>
                  <a:schemeClr val="folHlink"/>
                </a:solidFill>
              </a:rPr>
              <a:t> Mean</a:t>
            </a:r>
            <a:r>
              <a:rPr lang="en-US" smtClean="0"/>
              <a:t> is the arithmetic average of data values</a:t>
            </a:r>
          </a:p>
          <a:p>
            <a:pPr lvl="1" eaLnBrk="1" hangingPunct="1">
              <a:lnSpc>
                <a:spcPct val="130000"/>
              </a:lnSpc>
            </a:pPr>
            <a:r>
              <a:rPr lang="en-US" smtClean="0">
                <a:solidFill>
                  <a:schemeClr val="folHlink"/>
                </a:solidFill>
              </a:rPr>
              <a:t>Sample mean</a:t>
            </a:r>
          </a:p>
          <a:p>
            <a:pPr lvl="1" eaLnBrk="1" hangingPunct="1"/>
            <a:endParaRPr lang="en-US" smtClean="0"/>
          </a:p>
          <a:p>
            <a:pPr lvl="1" eaLnBrk="1" hangingPunct="1"/>
            <a:endParaRPr lang="en-US" smtClean="0"/>
          </a:p>
          <a:p>
            <a:pPr lvl="1" eaLnBrk="1" hangingPunct="1"/>
            <a:endParaRPr lang="en-US" smtClean="0"/>
          </a:p>
          <a:p>
            <a:pPr lvl="1" eaLnBrk="1" hangingPunct="1">
              <a:lnSpc>
                <a:spcPct val="130000"/>
              </a:lnSpc>
            </a:pPr>
            <a:r>
              <a:rPr lang="en-US" smtClean="0">
                <a:solidFill>
                  <a:schemeClr val="folHlink"/>
                </a:solidFill>
              </a:rPr>
              <a:t>Population mean</a:t>
            </a:r>
          </a:p>
        </p:txBody>
      </p:sp>
      <p:sp>
        <p:nvSpPr>
          <p:cNvPr id="20486" name="Text Box 11"/>
          <p:cNvSpPr txBox="1">
            <a:spLocks noChangeArrowheads="1"/>
          </p:cNvSpPr>
          <p:nvPr/>
        </p:nvSpPr>
        <p:spPr bwMode="auto">
          <a:xfrm>
            <a:off x="4953000" y="2590800"/>
            <a:ext cx="1905000" cy="37623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1800">
                <a:latin typeface="Tahoma" pitchFamily="34" charset="0"/>
              </a:rPr>
              <a:t>n = Sample Size</a:t>
            </a:r>
          </a:p>
        </p:txBody>
      </p:sp>
      <p:sp>
        <p:nvSpPr>
          <p:cNvPr id="20487" name="Text Box 12"/>
          <p:cNvSpPr txBox="1">
            <a:spLocks noChangeArrowheads="1"/>
          </p:cNvSpPr>
          <p:nvPr/>
        </p:nvSpPr>
        <p:spPr bwMode="auto">
          <a:xfrm>
            <a:off x="4953000" y="4572000"/>
            <a:ext cx="2209800" cy="37623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1800">
                <a:latin typeface="Tahoma" pitchFamily="34" charset="0"/>
              </a:rPr>
              <a:t>N = Population Size</a:t>
            </a:r>
          </a:p>
        </p:txBody>
      </p:sp>
      <p:sp>
        <p:nvSpPr>
          <p:cNvPr id="20488" name="Line 13"/>
          <p:cNvSpPr>
            <a:spLocks noChangeShapeType="1"/>
          </p:cNvSpPr>
          <p:nvPr/>
        </p:nvSpPr>
        <p:spPr bwMode="auto">
          <a:xfrm flipH="1">
            <a:off x="3962400" y="2743200"/>
            <a:ext cx="990600" cy="15240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20489" name="Line 14"/>
          <p:cNvSpPr>
            <a:spLocks noChangeShapeType="1"/>
          </p:cNvSpPr>
          <p:nvPr/>
        </p:nvSpPr>
        <p:spPr bwMode="auto">
          <a:xfrm flipH="1">
            <a:off x="4038600" y="4800600"/>
            <a:ext cx="914400" cy="152400"/>
          </a:xfrm>
          <a:prstGeom prst="line">
            <a:avLst/>
          </a:prstGeom>
          <a:noFill/>
          <a:ln w="127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graphicFrame>
        <p:nvGraphicFramePr>
          <p:cNvPr id="20490" name="Object 15"/>
          <p:cNvGraphicFramePr>
            <a:graphicFrameLocks noChangeAspect="1"/>
          </p:cNvGraphicFramePr>
          <p:nvPr/>
        </p:nvGraphicFramePr>
        <p:xfrm>
          <a:off x="2819400" y="2819400"/>
          <a:ext cx="4648200" cy="1570038"/>
        </p:xfrm>
        <a:graphic>
          <a:graphicData uri="http://schemas.openxmlformats.org/presentationml/2006/ole">
            <mc:AlternateContent xmlns:mc="http://schemas.openxmlformats.org/markup-compatibility/2006">
              <mc:Choice xmlns:v="urn:schemas-microsoft-com:vml" Requires="v">
                <p:oleObj spid="_x0000_s20526" name="Equation" r:id="rId4" imgW="1803400" imgH="609600" progId="Equation.3">
                  <p:embed/>
                </p:oleObj>
              </mc:Choice>
              <mc:Fallback>
                <p:oleObj name="Equation" r:id="rId4" imgW="1803400" imgH="609600" progId="Equation.3">
                  <p:embed/>
                  <p:pic>
                    <p:nvPicPr>
                      <p:cNvPr id="0"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819400"/>
                        <a:ext cx="4648200" cy="1570038"/>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0491" name="Object 16"/>
          <p:cNvGraphicFramePr>
            <a:graphicFrameLocks noChangeAspect="1"/>
          </p:cNvGraphicFramePr>
          <p:nvPr/>
        </p:nvGraphicFramePr>
        <p:xfrm>
          <a:off x="2940050" y="4830763"/>
          <a:ext cx="4679950" cy="1570037"/>
        </p:xfrm>
        <a:graphic>
          <a:graphicData uri="http://schemas.openxmlformats.org/presentationml/2006/ole">
            <mc:AlternateContent xmlns:mc="http://schemas.openxmlformats.org/markup-compatibility/2006">
              <mc:Choice xmlns:v="urn:schemas-microsoft-com:vml" Requires="v">
                <p:oleObj spid="_x0000_s20527" name="Equation" r:id="rId6" imgW="1816100" imgH="609600" progId="Equation.3">
                  <p:embed/>
                </p:oleObj>
              </mc:Choice>
              <mc:Fallback>
                <p:oleObj name="Equation" r:id="rId6" imgW="1816100" imgH="609600" progId="Equation.3">
                  <p:embed/>
                  <p:pic>
                    <p:nvPicPr>
                      <p:cNvPr id="0"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0050" y="4830763"/>
                        <a:ext cx="4679950" cy="1570037"/>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a:spLocks noGrp="1"/>
          </p:cNvSpPr>
          <p:nvPr>
            <p:ph type="sldNum" sz="quarter" idx="10"/>
          </p:nvPr>
        </p:nvSpPr>
        <p:spPr/>
        <p:txBody>
          <a:bodyPr/>
          <a:lstStyle/>
          <a:p>
            <a:pPr>
              <a:defRPr/>
            </a:pPr>
            <a:r>
              <a:rPr lang="en-US"/>
              <a:t>Chap 3-</a:t>
            </a:r>
            <a:fld id="{EE69694A-7F81-4EB5-AD1F-C54FF86FE922}" type="slidenum">
              <a:rPr lang="en-US"/>
              <a:pPr>
                <a:defRPr/>
              </a:pPr>
              <a:t>18</a:t>
            </a:fld>
            <a:endParaRPr lang="en-US"/>
          </a:p>
        </p:txBody>
      </p:sp>
      <p:sp>
        <p:nvSpPr>
          <p:cNvPr id="28"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21508" name="Rectangle 2"/>
          <p:cNvSpPr>
            <a:spLocks noGrp="1" noChangeArrowheads="1"/>
          </p:cNvSpPr>
          <p:nvPr>
            <p:ph type="title"/>
          </p:nvPr>
        </p:nvSpPr>
        <p:spPr/>
        <p:txBody>
          <a:bodyPr/>
          <a:lstStyle/>
          <a:p>
            <a:pPr eaLnBrk="1" hangingPunct="1"/>
            <a:r>
              <a:rPr lang="en-US" smtClean="0"/>
              <a:t>Mean (Arithmetic Average)</a:t>
            </a:r>
          </a:p>
        </p:txBody>
      </p:sp>
      <p:sp>
        <p:nvSpPr>
          <p:cNvPr id="21509" name="Rectangle 3"/>
          <p:cNvSpPr>
            <a:spLocks noGrp="1" noChangeArrowheads="1"/>
          </p:cNvSpPr>
          <p:nvPr>
            <p:ph type="body" idx="1"/>
          </p:nvPr>
        </p:nvSpPr>
        <p:spPr>
          <a:xfrm>
            <a:off x="762000" y="1828800"/>
            <a:ext cx="8077200" cy="4114800"/>
          </a:xfrm>
        </p:spPr>
        <p:txBody>
          <a:bodyPr/>
          <a:lstStyle/>
          <a:p>
            <a:pPr eaLnBrk="1" hangingPunct="1"/>
            <a:r>
              <a:rPr lang="en-US" sz="2400" smtClean="0"/>
              <a:t>The most common measure of central tendency</a:t>
            </a:r>
          </a:p>
          <a:p>
            <a:pPr eaLnBrk="1" hangingPunct="1"/>
            <a:r>
              <a:rPr lang="en-US" sz="2400" smtClean="0"/>
              <a:t>Mean = sum of values divided by the number of values</a:t>
            </a:r>
          </a:p>
          <a:p>
            <a:pPr eaLnBrk="1" hangingPunct="1"/>
            <a:r>
              <a:rPr lang="en-US" sz="2400" smtClean="0"/>
              <a:t>Affected by extreme values (outliers)</a:t>
            </a:r>
          </a:p>
          <a:p>
            <a:pPr eaLnBrk="1" hangingPunct="1">
              <a:buFont typeface="Wingdings" pitchFamily="2" charset="2"/>
              <a:buNone/>
            </a:pPr>
            <a:endParaRPr lang="en-US" sz="2400" smtClean="0"/>
          </a:p>
        </p:txBody>
      </p:sp>
      <p:sp>
        <p:nvSpPr>
          <p:cNvPr id="21510" name="Text Box 4"/>
          <p:cNvSpPr txBox="1">
            <a:spLocks noChangeArrowheads="1"/>
          </p:cNvSpPr>
          <p:nvPr/>
        </p:nvSpPr>
        <p:spPr bwMode="auto">
          <a:xfrm>
            <a:off x="7543800" y="1203325"/>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i="1">
                <a:solidFill>
                  <a:srgbClr val="000099"/>
                </a:solidFill>
                <a:latin typeface="Tahoma" pitchFamily="34" charset="0"/>
              </a:rPr>
              <a:t>(continued)</a:t>
            </a:r>
          </a:p>
        </p:txBody>
      </p:sp>
      <p:sp>
        <p:nvSpPr>
          <p:cNvPr id="21511" name="AutoShape 5"/>
          <p:cNvSpPr>
            <a:spLocks noChangeArrowheads="1"/>
          </p:cNvSpPr>
          <p:nvPr/>
        </p:nvSpPr>
        <p:spPr bwMode="auto">
          <a:xfrm rot="-5400000">
            <a:off x="5905500" y="4305300"/>
            <a:ext cx="609600" cy="228600"/>
          </a:xfrm>
          <a:prstGeom prst="rightArrow">
            <a:avLst>
              <a:gd name="adj1" fmla="val 50000"/>
              <a:gd name="adj2" fmla="val 67160"/>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12" name="Line 6"/>
          <p:cNvSpPr>
            <a:spLocks noChangeShapeType="1"/>
          </p:cNvSpPr>
          <p:nvPr/>
        </p:nvSpPr>
        <p:spPr bwMode="auto">
          <a:xfrm>
            <a:off x="703263" y="3886200"/>
            <a:ext cx="33543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1513" name="Rectangle 8"/>
          <p:cNvSpPr>
            <a:spLocks noChangeArrowheads="1"/>
          </p:cNvSpPr>
          <p:nvPr/>
        </p:nvSpPr>
        <p:spPr bwMode="auto">
          <a:xfrm>
            <a:off x="522288" y="3798888"/>
            <a:ext cx="39846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1800" b="1"/>
              <a:t>0  1   2   3   4   5   6   7   8   9   10</a:t>
            </a:r>
          </a:p>
        </p:txBody>
      </p:sp>
      <p:sp>
        <p:nvSpPr>
          <p:cNvPr id="21514" name="Rectangle 10"/>
          <p:cNvSpPr>
            <a:spLocks noChangeArrowheads="1"/>
          </p:cNvSpPr>
          <p:nvPr/>
        </p:nvSpPr>
        <p:spPr bwMode="auto">
          <a:xfrm>
            <a:off x="609600" y="3657600"/>
            <a:ext cx="3143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atin typeface="Tahoma" pitchFamily="34" charset="0"/>
            </a:endParaRPr>
          </a:p>
        </p:txBody>
      </p:sp>
      <p:sp>
        <p:nvSpPr>
          <p:cNvPr id="21515" name="Oval 11"/>
          <p:cNvSpPr>
            <a:spLocks noChangeArrowheads="1"/>
          </p:cNvSpPr>
          <p:nvPr/>
        </p:nvSpPr>
        <p:spPr bwMode="auto">
          <a:xfrm>
            <a:off x="838200" y="36576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16" name="Oval 12"/>
          <p:cNvSpPr>
            <a:spLocks noChangeArrowheads="1"/>
          </p:cNvSpPr>
          <p:nvPr/>
        </p:nvSpPr>
        <p:spPr bwMode="auto">
          <a:xfrm>
            <a:off x="1143000" y="36576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17" name="Oval 13"/>
          <p:cNvSpPr>
            <a:spLocks noChangeArrowheads="1"/>
          </p:cNvSpPr>
          <p:nvPr/>
        </p:nvSpPr>
        <p:spPr bwMode="auto">
          <a:xfrm>
            <a:off x="1447800" y="36576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18" name="Oval 14"/>
          <p:cNvSpPr>
            <a:spLocks noChangeArrowheads="1"/>
          </p:cNvSpPr>
          <p:nvPr/>
        </p:nvSpPr>
        <p:spPr bwMode="auto">
          <a:xfrm>
            <a:off x="1752600" y="36576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19" name="Oval 15"/>
          <p:cNvSpPr>
            <a:spLocks noChangeArrowheads="1"/>
          </p:cNvSpPr>
          <p:nvPr/>
        </p:nvSpPr>
        <p:spPr bwMode="auto">
          <a:xfrm>
            <a:off x="2057400" y="36576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0" name="AutoShape 21"/>
          <p:cNvSpPr>
            <a:spLocks noChangeArrowheads="1"/>
          </p:cNvSpPr>
          <p:nvPr/>
        </p:nvSpPr>
        <p:spPr bwMode="auto">
          <a:xfrm rot="-5400000">
            <a:off x="1257300" y="4305300"/>
            <a:ext cx="609600" cy="228600"/>
          </a:xfrm>
          <a:prstGeom prst="rightArrow">
            <a:avLst>
              <a:gd name="adj1" fmla="val 50000"/>
              <a:gd name="adj2" fmla="val 67160"/>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1" name="Rectangle 22"/>
          <p:cNvSpPr>
            <a:spLocks noChangeArrowheads="1"/>
          </p:cNvSpPr>
          <p:nvPr/>
        </p:nvSpPr>
        <p:spPr bwMode="auto">
          <a:xfrm>
            <a:off x="1447800" y="4800600"/>
            <a:ext cx="1524000" cy="46672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b="1"/>
              <a:t>Mean = 3</a:t>
            </a:r>
          </a:p>
        </p:txBody>
      </p:sp>
      <p:sp>
        <p:nvSpPr>
          <p:cNvPr id="21522" name="Line 24"/>
          <p:cNvSpPr>
            <a:spLocks noChangeShapeType="1"/>
          </p:cNvSpPr>
          <p:nvPr/>
        </p:nvSpPr>
        <p:spPr bwMode="auto">
          <a:xfrm>
            <a:off x="5046663" y="3886200"/>
            <a:ext cx="33543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1523" name="Rectangle 25"/>
          <p:cNvSpPr>
            <a:spLocks noChangeArrowheads="1"/>
          </p:cNvSpPr>
          <p:nvPr/>
        </p:nvSpPr>
        <p:spPr bwMode="auto">
          <a:xfrm>
            <a:off x="4724400" y="3810000"/>
            <a:ext cx="39846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1800" b="1"/>
              <a:t>  0  1   2   3   4   5   6   7   8   9   10</a:t>
            </a:r>
          </a:p>
        </p:txBody>
      </p:sp>
      <p:sp>
        <p:nvSpPr>
          <p:cNvPr id="21524" name="Rectangle 26"/>
          <p:cNvSpPr>
            <a:spLocks noChangeArrowheads="1"/>
          </p:cNvSpPr>
          <p:nvPr/>
        </p:nvSpPr>
        <p:spPr bwMode="auto">
          <a:xfrm>
            <a:off x="4953000" y="3657600"/>
            <a:ext cx="3143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atin typeface="Tahoma" pitchFamily="34" charset="0"/>
            </a:endParaRPr>
          </a:p>
        </p:txBody>
      </p:sp>
      <p:sp>
        <p:nvSpPr>
          <p:cNvPr id="21525" name="Oval 27"/>
          <p:cNvSpPr>
            <a:spLocks noChangeArrowheads="1"/>
          </p:cNvSpPr>
          <p:nvPr/>
        </p:nvSpPr>
        <p:spPr bwMode="auto">
          <a:xfrm>
            <a:off x="5181600" y="36576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6" name="Oval 28"/>
          <p:cNvSpPr>
            <a:spLocks noChangeArrowheads="1"/>
          </p:cNvSpPr>
          <p:nvPr/>
        </p:nvSpPr>
        <p:spPr bwMode="auto">
          <a:xfrm>
            <a:off x="5486400" y="36576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7" name="Oval 29"/>
          <p:cNvSpPr>
            <a:spLocks noChangeArrowheads="1"/>
          </p:cNvSpPr>
          <p:nvPr/>
        </p:nvSpPr>
        <p:spPr bwMode="auto">
          <a:xfrm>
            <a:off x="5791200" y="36576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8" name="Oval 30"/>
          <p:cNvSpPr>
            <a:spLocks noChangeArrowheads="1"/>
          </p:cNvSpPr>
          <p:nvPr/>
        </p:nvSpPr>
        <p:spPr bwMode="auto">
          <a:xfrm>
            <a:off x="6096000" y="36576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29" name="Oval 31"/>
          <p:cNvSpPr>
            <a:spLocks noChangeArrowheads="1"/>
          </p:cNvSpPr>
          <p:nvPr/>
        </p:nvSpPr>
        <p:spPr bwMode="auto">
          <a:xfrm>
            <a:off x="8077200" y="36576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530" name="Rectangle 32"/>
          <p:cNvSpPr>
            <a:spLocks noChangeArrowheads="1"/>
          </p:cNvSpPr>
          <p:nvPr/>
        </p:nvSpPr>
        <p:spPr bwMode="auto">
          <a:xfrm>
            <a:off x="6096000" y="4800600"/>
            <a:ext cx="1524000" cy="46672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b="1"/>
              <a:t>Mean = 4</a:t>
            </a:r>
          </a:p>
        </p:txBody>
      </p:sp>
      <p:graphicFrame>
        <p:nvGraphicFramePr>
          <p:cNvPr id="21531" name="Object 35"/>
          <p:cNvGraphicFramePr>
            <a:graphicFrameLocks noChangeAspect="1"/>
          </p:cNvGraphicFramePr>
          <p:nvPr/>
        </p:nvGraphicFramePr>
        <p:xfrm>
          <a:off x="838200" y="5410200"/>
          <a:ext cx="3022600" cy="731838"/>
        </p:xfrm>
        <a:graphic>
          <a:graphicData uri="http://schemas.openxmlformats.org/presentationml/2006/ole">
            <mc:AlternateContent xmlns:mc="http://schemas.openxmlformats.org/markup-compatibility/2006">
              <mc:Choice xmlns:v="urn:schemas-microsoft-com:vml" Requires="v">
                <p:oleObj spid="_x0000_s21567" name="Equation" r:id="rId4" imgW="1625600" imgH="393700" progId="Equation.3">
                  <p:embed/>
                </p:oleObj>
              </mc:Choice>
              <mc:Fallback>
                <p:oleObj name="Equation" r:id="rId4" imgW="1625600" imgH="393700" progId="Equation.3">
                  <p:embed/>
                  <p:pic>
                    <p:nvPicPr>
                      <p:cNvPr id="0" name="Picture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5410200"/>
                        <a:ext cx="3022600"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32" name="Object 36"/>
          <p:cNvGraphicFramePr>
            <a:graphicFrameLocks noChangeAspect="1"/>
          </p:cNvGraphicFramePr>
          <p:nvPr/>
        </p:nvGraphicFramePr>
        <p:xfrm>
          <a:off x="5276850" y="5410200"/>
          <a:ext cx="3187700" cy="731838"/>
        </p:xfrm>
        <a:graphic>
          <a:graphicData uri="http://schemas.openxmlformats.org/presentationml/2006/ole">
            <mc:AlternateContent xmlns:mc="http://schemas.openxmlformats.org/markup-compatibility/2006">
              <mc:Choice xmlns:v="urn:schemas-microsoft-com:vml" Requires="v">
                <p:oleObj spid="_x0000_s21568" name="Equation" r:id="rId6" imgW="1714500" imgH="393700" progId="Equation.3">
                  <p:embed/>
                </p:oleObj>
              </mc:Choice>
              <mc:Fallback>
                <p:oleObj name="Equation" r:id="rId6" imgW="1714500" imgH="393700" progId="Equation.3">
                  <p:embed/>
                  <p:pic>
                    <p:nvPicPr>
                      <p:cNvPr id="0" name="Picture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6850" y="5410200"/>
                        <a:ext cx="3187700"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81000" y="304800"/>
            <a:ext cx="8458200" cy="1066800"/>
          </a:xfrm>
        </p:spPr>
        <p:txBody>
          <a:bodyPr/>
          <a:lstStyle/>
          <a:p>
            <a:pPr eaLnBrk="1" hangingPunct="1"/>
            <a:r>
              <a:rPr lang="tr-TR" sz="3400" smtClean="0"/>
              <a:t>Mean (Ungrouped Frequency Distribution)</a:t>
            </a:r>
          </a:p>
        </p:txBody>
      </p:sp>
      <p:sp>
        <p:nvSpPr>
          <p:cNvPr id="4" name="Slide Number Placeholder 3"/>
          <p:cNvSpPr>
            <a:spLocks noGrp="1"/>
          </p:cNvSpPr>
          <p:nvPr>
            <p:ph type="sldNum" sz="quarter" idx="10"/>
          </p:nvPr>
        </p:nvSpPr>
        <p:spPr/>
        <p:txBody>
          <a:bodyPr/>
          <a:lstStyle/>
          <a:p>
            <a:pPr>
              <a:defRPr/>
            </a:pPr>
            <a:r>
              <a:rPr lang="en-US"/>
              <a:t>Chap 3-</a:t>
            </a:r>
            <a:fld id="{2F0423DB-3F5D-463A-A8A2-7E7F8DB40670}" type="slidenum">
              <a:rPr lang="en-US"/>
              <a:pPr>
                <a:defRPr/>
              </a:pPr>
              <a:t>19</a:t>
            </a:fld>
            <a:endParaRPr lang="en-US"/>
          </a:p>
        </p:txBody>
      </p:sp>
      <p:sp>
        <p:nvSpPr>
          <p:cNvPr id="22532" name="Rectangle 3"/>
          <p:cNvSpPr txBox="1">
            <a:spLocks noChangeArrowheads="1"/>
          </p:cNvSpPr>
          <p:nvPr/>
        </p:nvSpPr>
        <p:spPr bwMode="auto">
          <a:xfrm>
            <a:off x="685800" y="1716088"/>
            <a:ext cx="8153400" cy="453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lvl1pPr marL="342900" indent="-342900" defTabSz="852488" eaLnBrk="0" hangingPunct="0">
              <a:defRPr sz="2400">
                <a:solidFill>
                  <a:schemeClr val="tx1"/>
                </a:solidFill>
                <a:latin typeface="Arial" charset="0"/>
              </a:defRPr>
            </a:lvl1pPr>
            <a:lvl2pPr marL="693738" indent="-268288" defTabSz="852488" eaLnBrk="0" hangingPunct="0">
              <a:defRPr sz="2400">
                <a:solidFill>
                  <a:schemeClr val="tx1"/>
                </a:solidFill>
                <a:latin typeface="Arial" charset="0"/>
              </a:defRPr>
            </a:lvl2pPr>
            <a:lvl3pPr marL="1143000" indent="-228600" defTabSz="852488" eaLnBrk="0" hangingPunct="0">
              <a:defRPr sz="2400">
                <a:solidFill>
                  <a:schemeClr val="tx1"/>
                </a:solidFill>
                <a:latin typeface="Arial" charset="0"/>
              </a:defRPr>
            </a:lvl3pPr>
            <a:lvl4pPr marL="1600200" indent="-228600" defTabSz="852488" eaLnBrk="0" hangingPunct="0">
              <a:defRPr sz="2400">
                <a:solidFill>
                  <a:schemeClr val="tx1"/>
                </a:solidFill>
                <a:latin typeface="Arial" charset="0"/>
              </a:defRPr>
            </a:lvl4pPr>
            <a:lvl5pPr marL="2057400" indent="-228600" defTabSz="852488" eaLnBrk="0" hangingPunct="0">
              <a:defRPr sz="2400">
                <a:solidFill>
                  <a:schemeClr val="tx1"/>
                </a:solidFill>
                <a:latin typeface="Arial" charset="0"/>
              </a:defRPr>
            </a:lvl5pPr>
            <a:lvl6pPr marL="2514600" indent="-228600" defTabSz="852488" eaLnBrk="0" fontAlgn="base" hangingPunct="0">
              <a:spcBef>
                <a:spcPct val="0"/>
              </a:spcBef>
              <a:spcAft>
                <a:spcPct val="0"/>
              </a:spcAft>
              <a:defRPr sz="2400">
                <a:solidFill>
                  <a:schemeClr val="tx1"/>
                </a:solidFill>
                <a:latin typeface="Arial" charset="0"/>
              </a:defRPr>
            </a:lvl6pPr>
            <a:lvl7pPr marL="2971800" indent="-228600" defTabSz="852488" eaLnBrk="0" fontAlgn="base" hangingPunct="0">
              <a:spcBef>
                <a:spcPct val="0"/>
              </a:spcBef>
              <a:spcAft>
                <a:spcPct val="0"/>
              </a:spcAft>
              <a:defRPr sz="2400">
                <a:solidFill>
                  <a:schemeClr val="tx1"/>
                </a:solidFill>
                <a:latin typeface="Arial" charset="0"/>
              </a:defRPr>
            </a:lvl7pPr>
            <a:lvl8pPr marL="3429000" indent="-228600" defTabSz="852488" eaLnBrk="0" fontAlgn="base" hangingPunct="0">
              <a:spcBef>
                <a:spcPct val="0"/>
              </a:spcBef>
              <a:spcAft>
                <a:spcPct val="0"/>
              </a:spcAft>
              <a:defRPr sz="2400">
                <a:solidFill>
                  <a:schemeClr val="tx1"/>
                </a:solidFill>
                <a:latin typeface="Arial" charset="0"/>
              </a:defRPr>
            </a:lvl8pPr>
            <a:lvl9pPr marL="3886200" indent="-228600" defTabSz="852488" eaLnBrk="0" fontAlgn="base" hangingPunct="0">
              <a:spcBef>
                <a:spcPct val="0"/>
              </a:spcBef>
              <a:spcAft>
                <a:spcPct val="0"/>
              </a:spcAft>
              <a:defRPr sz="2400">
                <a:solidFill>
                  <a:schemeClr val="tx1"/>
                </a:solidFill>
                <a:latin typeface="Arial" charset="0"/>
              </a:defRPr>
            </a:lvl9pPr>
          </a:lstStyle>
          <a:p>
            <a:pPr lvl="1" eaLnBrk="1" hangingPunct="1">
              <a:lnSpc>
                <a:spcPct val="130000"/>
              </a:lnSpc>
              <a:spcBef>
                <a:spcPct val="20000"/>
              </a:spcBef>
              <a:buClr>
                <a:schemeClr val="hlink"/>
              </a:buClr>
              <a:buSzPct val="55000"/>
              <a:buFont typeface="Wingdings" pitchFamily="2" charset="2"/>
              <a:buChar char="n"/>
            </a:pPr>
            <a:r>
              <a:rPr lang="en-US">
                <a:solidFill>
                  <a:schemeClr val="folHlink"/>
                </a:solidFill>
              </a:rPr>
              <a:t>Sample mean</a:t>
            </a:r>
          </a:p>
          <a:p>
            <a:pPr lvl="1" eaLnBrk="1" hangingPunct="1">
              <a:spcBef>
                <a:spcPct val="20000"/>
              </a:spcBef>
              <a:buClr>
                <a:schemeClr val="hlink"/>
              </a:buClr>
              <a:buSzPct val="55000"/>
              <a:buFont typeface="Wingdings" pitchFamily="2" charset="2"/>
              <a:buChar char="n"/>
            </a:pPr>
            <a:endParaRPr lang="en-US"/>
          </a:p>
          <a:p>
            <a:pPr lvl="1" eaLnBrk="1" hangingPunct="1">
              <a:spcBef>
                <a:spcPct val="20000"/>
              </a:spcBef>
              <a:buClr>
                <a:schemeClr val="hlink"/>
              </a:buClr>
              <a:buSzPct val="55000"/>
              <a:buFont typeface="Wingdings" pitchFamily="2" charset="2"/>
              <a:buChar char="n"/>
            </a:pPr>
            <a:endParaRPr lang="en-US"/>
          </a:p>
          <a:p>
            <a:pPr lvl="1" eaLnBrk="1" hangingPunct="1">
              <a:spcBef>
                <a:spcPct val="20000"/>
              </a:spcBef>
              <a:buClr>
                <a:schemeClr val="hlink"/>
              </a:buClr>
              <a:buSzPct val="55000"/>
              <a:buFont typeface="Wingdings" pitchFamily="2" charset="2"/>
              <a:buChar char="n"/>
            </a:pPr>
            <a:endParaRPr lang="en-US"/>
          </a:p>
          <a:p>
            <a:pPr lvl="1" eaLnBrk="1" hangingPunct="1">
              <a:lnSpc>
                <a:spcPct val="130000"/>
              </a:lnSpc>
              <a:spcBef>
                <a:spcPct val="20000"/>
              </a:spcBef>
              <a:buClr>
                <a:schemeClr val="hlink"/>
              </a:buClr>
              <a:buSzPct val="55000"/>
              <a:buFont typeface="Wingdings" pitchFamily="2" charset="2"/>
              <a:buChar char="n"/>
            </a:pPr>
            <a:r>
              <a:rPr lang="en-US">
                <a:solidFill>
                  <a:schemeClr val="folHlink"/>
                </a:solidFill>
              </a:rPr>
              <a:t>Population mean</a:t>
            </a:r>
          </a:p>
        </p:txBody>
      </p:sp>
      <p:sp>
        <p:nvSpPr>
          <p:cNvPr id="8" name="TextBox 7"/>
          <p:cNvSpPr txBox="1">
            <a:spLocks noRot="1" noChangeAspect="1" noMove="1" noResize="1" noEditPoints="1" noAdjustHandles="1" noChangeArrowheads="1" noChangeShapeType="1" noTextEdit="1"/>
          </p:cNvSpPr>
          <p:nvPr/>
        </p:nvSpPr>
        <p:spPr>
          <a:xfrm>
            <a:off x="1600200" y="2209800"/>
            <a:ext cx="6400800" cy="1179810"/>
          </a:xfrm>
          <a:prstGeom prst="rect">
            <a:avLst/>
          </a:prstGeom>
          <a:blipFill rotWithShape="1">
            <a:blip r:embed="rId3"/>
            <a:stretch>
              <a:fillRect/>
            </a:stretch>
          </a:blipFill>
        </p:spPr>
        <p:txBody>
          <a:bodyPr/>
          <a:lstStyle/>
          <a:p>
            <a:pPr>
              <a:defRPr/>
            </a:pPr>
            <a:r>
              <a:rPr lang="tr-TR">
                <a:noFill/>
              </a:rPr>
              <a:t> </a:t>
            </a:r>
          </a:p>
        </p:txBody>
      </p:sp>
      <p:sp>
        <p:nvSpPr>
          <p:cNvPr id="9" name="TextBox 8"/>
          <p:cNvSpPr txBox="1">
            <a:spLocks noRot="1" noChangeAspect="1" noMove="1" noResize="1" noEditPoints="1" noAdjustHandles="1" noChangeArrowheads="1" noChangeShapeType="1" noTextEdit="1"/>
          </p:cNvSpPr>
          <p:nvPr/>
        </p:nvSpPr>
        <p:spPr>
          <a:xfrm>
            <a:off x="2184424" y="4676614"/>
            <a:ext cx="5232352" cy="1179810"/>
          </a:xfrm>
          <a:prstGeom prst="rect">
            <a:avLst/>
          </a:prstGeom>
          <a:blipFill rotWithShape="1">
            <a:blip r:embed="rId4"/>
            <a:stretch>
              <a:fillRect/>
            </a:stretch>
          </a:blipFill>
        </p:spPr>
        <p:txBody>
          <a:bodyPr/>
          <a:lstStyle/>
          <a:p>
            <a:pPr>
              <a:defRPr/>
            </a:pPr>
            <a:r>
              <a:rPr lang="tr-TR">
                <a:noFill/>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Chap 3-</a:t>
            </a:r>
            <a:fld id="{B0DE1EA4-83CC-43AB-B41B-9D2BF7137474}" type="slidenum">
              <a:rPr lang="en-US"/>
              <a:pPr>
                <a:defRPr/>
              </a:pPr>
              <a:t>2</a:t>
            </a:fld>
            <a:endParaRPr lang="en-US"/>
          </a:p>
        </p:txBody>
      </p:sp>
      <p:sp>
        <p:nvSpPr>
          <p:cNvPr id="5"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5124" name="Rectangle 3"/>
          <p:cNvSpPr>
            <a:spLocks noGrp="1" noChangeArrowheads="1"/>
          </p:cNvSpPr>
          <p:nvPr>
            <p:ph type="body" idx="1"/>
          </p:nvPr>
        </p:nvSpPr>
        <p:spPr>
          <a:xfrm>
            <a:off x="457200" y="1600200"/>
            <a:ext cx="8534400" cy="4648200"/>
          </a:xfrm>
        </p:spPr>
        <p:txBody>
          <a:bodyPr/>
          <a:lstStyle/>
          <a:p>
            <a:pPr eaLnBrk="1" hangingPunct="1">
              <a:lnSpc>
                <a:spcPct val="110000"/>
              </a:lnSpc>
              <a:buFont typeface="Wingdings" pitchFamily="2" charset="2"/>
              <a:buNone/>
            </a:pPr>
            <a:r>
              <a:rPr lang="en-US" sz="2400" b="1" smtClean="0"/>
              <a:t>After completing this chapter, you should be able to:</a:t>
            </a:r>
            <a:r>
              <a:rPr lang="en-US" sz="2400" smtClean="0"/>
              <a:t> </a:t>
            </a:r>
          </a:p>
          <a:p>
            <a:pPr eaLnBrk="1" hangingPunct="1">
              <a:spcBef>
                <a:spcPct val="45000"/>
              </a:spcBef>
            </a:pPr>
            <a:r>
              <a:rPr lang="en-US" sz="2400" smtClean="0"/>
              <a:t>Compute and interpret the </a:t>
            </a:r>
            <a:r>
              <a:rPr lang="en-US" sz="2400" smtClean="0">
                <a:solidFill>
                  <a:schemeClr val="folHlink"/>
                </a:solidFill>
              </a:rPr>
              <a:t>mean, median, </a:t>
            </a:r>
            <a:r>
              <a:rPr lang="en-US" sz="2400" smtClean="0"/>
              <a:t>and</a:t>
            </a:r>
            <a:r>
              <a:rPr lang="en-US" sz="2400" smtClean="0">
                <a:solidFill>
                  <a:schemeClr val="folHlink"/>
                </a:solidFill>
              </a:rPr>
              <a:t> mode</a:t>
            </a:r>
            <a:r>
              <a:rPr lang="en-US" sz="2400" smtClean="0"/>
              <a:t> for a set of data</a:t>
            </a:r>
          </a:p>
          <a:p>
            <a:pPr eaLnBrk="1" hangingPunct="1">
              <a:spcBef>
                <a:spcPct val="45000"/>
              </a:spcBef>
            </a:pPr>
            <a:r>
              <a:rPr lang="en-US" sz="2400" smtClean="0"/>
              <a:t>Compute the </a:t>
            </a:r>
            <a:r>
              <a:rPr lang="en-US" sz="2400" smtClean="0">
                <a:solidFill>
                  <a:schemeClr val="folHlink"/>
                </a:solidFill>
              </a:rPr>
              <a:t>range, variance, </a:t>
            </a:r>
            <a:r>
              <a:rPr lang="en-US" sz="2400" smtClean="0"/>
              <a:t>and</a:t>
            </a:r>
            <a:r>
              <a:rPr lang="en-US" sz="2400" smtClean="0">
                <a:solidFill>
                  <a:schemeClr val="folHlink"/>
                </a:solidFill>
              </a:rPr>
              <a:t> standard deviation</a:t>
            </a:r>
            <a:r>
              <a:rPr lang="en-US" sz="2400" smtClean="0"/>
              <a:t> and know what these values mean</a:t>
            </a:r>
          </a:p>
          <a:p>
            <a:pPr eaLnBrk="1" hangingPunct="1">
              <a:spcBef>
                <a:spcPct val="45000"/>
              </a:spcBef>
            </a:pPr>
            <a:r>
              <a:rPr lang="en-US" sz="2400" smtClean="0"/>
              <a:t>Construct and interpret a </a:t>
            </a:r>
            <a:r>
              <a:rPr lang="en-US" sz="2400" smtClean="0">
                <a:solidFill>
                  <a:schemeClr val="folHlink"/>
                </a:solidFill>
              </a:rPr>
              <a:t>box and whiskers plot</a:t>
            </a:r>
            <a:r>
              <a:rPr lang="en-US" sz="2400" smtClean="0"/>
              <a:t> </a:t>
            </a:r>
          </a:p>
          <a:p>
            <a:pPr eaLnBrk="1" hangingPunct="1">
              <a:spcBef>
                <a:spcPct val="45000"/>
              </a:spcBef>
            </a:pPr>
            <a:r>
              <a:rPr lang="en-US" sz="2400" smtClean="0"/>
              <a:t>Compute and explain the </a:t>
            </a:r>
            <a:r>
              <a:rPr lang="en-US" sz="2400" smtClean="0">
                <a:solidFill>
                  <a:schemeClr val="folHlink"/>
                </a:solidFill>
              </a:rPr>
              <a:t>coefficient of variation </a:t>
            </a:r>
            <a:r>
              <a:rPr lang="en-US" sz="2400" smtClean="0"/>
              <a:t>and</a:t>
            </a:r>
            <a:r>
              <a:rPr lang="en-US" sz="2400" smtClean="0">
                <a:solidFill>
                  <a:schemeClr val="folHlink"/>
                </a:solidFill>
              </a:rPr>
              <a:t> </a:t>
            </a:r>
          </a:p>
          <a:p>
            <a:pPr eaLnBrk="1" hangingPunct="1">
              <a:lnSpc>
                <a:spcPct val="30000"/>
              </a:lnSpc>
              <a:spcBef>
                <a:spcPct val="45000"/>
              </a:spcBef>
              <a:buFont typeface="Wingdings" pitchFamily="2" charset="2"/>
              <a:buNone/>
            </a:pPr>
            <a:r>
              <a:rPr lang="en-US" sz="2400" smtClean="0">
                <a:solidFill>
                  <a:schemeClr val="folHlink"/>
                </a:solidFill>
              </a:rPr>
              <a:t>	z scores</a:t>
            </a:r>
          </a:p>
          <a:p>
            <a:pPr eaLnBrk="1" hangingPunct="1">
              <a:spcBef>
                <a:spcPct val="45000"/>
              </a:spcBef>
            </a:pPr>
            <a:r>
              <a:rPr lang="en-US" sz="2400" smtClean="0"/>
              <a:t>Use numerical measures along with graphs, charts, and tables to describe data</a:t>
            </a:r>
          </a:p>
        </p:txBody>
      </p:sp>
      <p:sp>
        <p:nvSpPr>
          <p:cNvPr id="5125" name="Rectangle 4"/>
          <p:cNvSpPr>
            <a:spLocks noGrp="1" noChangeArrowheads="1"/>
          </p:cNvSpPr>
          <p:nvPr>
            <p:ph type="title"/>
          </p:nvPr>
        </p:nvSpPr>
        <p:spPr>
          <a:noFill/>
        </p:spPr>
        <p:txBody>
          <a:bodyPr/>
          <a:lstStyle/>
          <a:p>
            <a:pPr defTabSz="914400" eaLnBrk="1" hangingPunct="1"/>
            <a:r>
              <a:rPr lang="en-US" smtClean="0"/>
              <a:t>Chapter Goals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304800"/>
            <a:ext cx="8458200" cy="1066800"/>
          </a:xfrm>
        </p:spPr>
        <p:txBody>
          <a:bodyPr/>
          <a:lstStyle/>
          <a:p>
            <a:pPr eaLnBrk="1" hangingPunct="1"/>
            <a:r>
              <a:rPr lang="tr-TR" sz="3400" smtClean="0"/>
              <a:t>Mean (Grouped Frequency Distribution)</a:t>
            </a:r>
          </a:p>
        </p:txBody>
      </p:sp>
      <p:sp>
        <p:nvSpPr>
          <p:cNvPr id="4" name="Slide Number Placeholder 3"/>
          <p:cNvSpPr>
            <a:spLocks noGrp="1"/>
          </p:cNvSpPr>
          <p:nvPr>
            <p:ph type="sldNum" sz="quarter" idx="10"/>
          </p:nvPr>
        </p:nvSpPr>
        <p:spPr/>
        <p:txBody>
          <a:bodyPr/>
          <a:lstStyle/>
          <a:p>
            <a:pPr>
              <a:defRPr/>
            </a:pPr>
            <a:r>
              <a:rPr lang="en-US"/>
              <a:t>Chap 3-</a:t>
            </a:r>
            <a:fld id="{EAED82C7-D943-4B3A-8184-957A4D3E7C64}" type="slidenum">
              <a:rPr lang="en-US"/>
              <a:pPr>
                <a:defRPr/>
              </a:pPr>
              <a:t>20</a:t>
            </a:fld>
            <a:endParaRPr lang="en-US"/>
          </a:p>
        </p:txBody>
      </p:sp>
      <p:sp>
        <p:nvSpPr>
          <p:cNvPr id="23556" name="Rectangle 3"/>
          <p:cNvSpPr txBox="1">
            <a:spLocks noChangeArrowheads="1"/>
          </p:cNvSpPr>
          <p:nvPr/>
        </p:nvSpPr>
        <p:spPr bwMode="auto">
          <a:xfrm>
            <a:off x="685800" y="1716088"/>
            <a:ext cx="8153400" cy="453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lvl1pPr marL="342900" indent="-342900" defTabSz="852488" eaLnBrk="0" hangingPunct="0">
              <a:defRPr sz="2400">
                <a:solidFill>
                  <a:schemeClr val="tx1"/>
                </a:solidFill>
                <a:latin typeface="Arial" charset="0"/>
              </a:defRPr>
            </a:lvl1pPr>
            <a:lvl2pPr marL="693738" indent="-268288" defTabSz="852488" eaLnBrk="0" hangingPunct="0">
              <a:defRPr sz="2400">
                <a:solidFill>
                  <a:schemeClr val="tx1"/>
                </a:solidFill>
                <a:latin typeface="Arial" charset="0"/>
              </a:defRPr>
            </a:lvl2pPr>
            <a:lvl3pPr marL="1143000" indent="-228600" defTabSz="852488" eaLnBrk="0" hangingPunct="0">
              <a:defRPr sz="2400">
                <a:solidFill>
                  <a:schemeClr val="tx1"/>
                </a:solidFill>
                <a:latin typeface="Arial" charset="0"/>
              </a:defRPr>
            </a:lvl3pPr>
            <a:lvl4pPr marL="1600200" indent="-228600" defTabSz="852488" eaLnBrk="0" hangingPunct="0">
              <a:defRPr sz="2400">
                <a:solidFill>
                  <a:schemeClr val="tx1"/>
                </a:solidFill>
                <a:latin typeface="Arial" charset="0"/>
              </a:defRPr>
            </a:lvl4pPr>
            <a:lvl5pPr marL="2057400" indent="-228600" defTabSz="852488" eaLnBrk="0" hangingPunct="0">
              <a:defRPr sz="2400">
                <a:solidFill>
                  <a:schemeClr val="tx1"/>
                </a:solidFill>
                <a:latin typeface="Arial" charset="0"/>
              </a:defRPr>
            </a:lvl5pPr>
            <a:lvl6pPr marL="2514600" indent="-228600" defTabSz="852488" eaLnBrk="0" fontAlgn="base" hangingPunct="0">
              <a:spcBef>
                <a:spcPct val="0"/>
              </a:spcBef>
              <a:spcAft>
                <a:spcPct val="0"/>
              </a:spcAft>
              <a:defRPr sz="2400">
                <a:solidFill>
                  <a:schemeClr val="tx1"/>
                </a:solidFill>
                <a:latin typeface="Arial" charset="0"/>
              </a:defRPr>
            </a:lvl6pPr>
            <a:lvl7pPr marL="2971800" indent="-228600" defTabSz="852488" eaLnBrk="0" fontAlgn="base" hangingPunct="0">
              <a:spcBef>
                <a:spcPct val="0"/>
              </a:spcBef>
              <a:spcAft>
                <a:spcPct val="0"/>
              </a:spcAft>
              <a:defRPr sz="2400">
                <a:solidFill>
                  <a:schemeClr val="tx1"/>
                </a:solidFill>
                <a:latin typeface="Arial" charset="0"/>
              </a:defRPr>
            </a:lvl7pPr>
            <a:lvl8pPr marL="3429000" indent="-228600" defTabSz="852488" eaLnBrk="0" fontAlgn="base" hangingPunct="0">
              <a:spcBef>
                <a:spcPct val="0"/>
              </a:spcBef>
              <a:spcAft>
                <a:spcPct val="0"/>
              </a:spcAft>
              <a:defRPr sz="2400">
                <a:solidFill>
                  <a:schemeClr val="tx1"/>
                </a:solidFill>
                <a:latin typeface="Arial" charset="0"/>
              </a:defRPr>
            </a:lvl8pPr>
            <a:lvl9pPr marL="3886200" indent="-228600" defTabSz="852488" eaLnBrk="0" fontAlgn="base" hangingPunct="0">
              <a:spcBef>
                <a:spcPct val="0"/>
              </a:spcBef>
              <a:spcAft>
                <a:spcPct val="0"/>
              </a:spcAft>
              <a:defRPr sz="2400">
                <a:solidFill>
                  <a:schemeClr val="tx1"/>
                </a:solidFill>
                <a:latin typeface="Arial" charset="0"/>
              </a:defRPr>
            </a:lvl9pPr>
          </a:lstStyle>
          <a:p>
            <a:pPr lvl="1" eaLnBrk="1" hangingPunct="1">
              <a:lnSpc>
                <a:spcPct val="130000"/>
              </a:lnSpc>
              <a:spcBef>
                <a:spcPct val="20000"/>
              </a:spcBef>
              <a:buClr>
                <a:schemeClr val="hlink"/>
              </a:buClr>
              <a:buSzPct val="55000"/>
              <a:buFont typeface="Wingdings" pitchFamily="2" charset="2"/>
              <a:buChar char="n"/>
            </a:pPr>
            <a:r>
              <a:rPr lang="en-US">
                <a:solidFill>
                  <a:schemeClr val="folHlink"/>
                </a:solidFill>
              </a:rPr>
              <a:t>Sample mean</a:t>
            </a:r>
          </a:p>
          <a:p>
            <a:pPr lvl="1" eaLnBrk="1" hangingPunct="1">
              <a:spcBef>
                <a:spcPct val="20000"/>
              </a:spcBef>
              <a:buClr>
                <a:schemeClr val="hlink"/>
              </a:buClr>
              <a:buSzPct val="55000"/>
              <a:buFont typeface="Wingdings" pitchFamily="2" charset="2"/>
              <a:buChar char="n"/>
            </a:pPr>
            <a:endParaRPr lang="en-US"/>
          </a:p>
          <a:p>
            <a:pPr lvl="1" eaLnBrk="1" hangingPunct="1">
              <a:spcBef>
                <a:spcPct val="20000"/>
              </a:spcBef>
              <a:buClr>
                <a:schemeClr val="hlink"/>
              </a:buClr>
              <a:buSzPct val="55000"/>
              <a:buFont typeface="Wingdings" pitchFamily="2" charset="2"/>
              <a:buChar char="n"/>
            </a:pPr>
            <a:endParaRPr lang="en-US"/>
          </a:p>
          <a:p>
            <a:pPr lvl="1" eaLnBrk="1" hangingPunct="1">
              <a:spcBef>
                <a:spcPct val="20000"/>
              </a:spcBef>
              <a:buClr>
                <a:schemeClr val="hlink"/>
              </a:buClr>
              <a:buSzPct val="55000"/>
              <a:buFont typeface="Wingdings" pitchFamily="2" charset="2"/>
              <a:buChar char="n"/>
            </a:pPr>
            <a:endParaRPr lang="en-US"/>
          </a:p>
          <a:p>
            <a:pPr lvl="1" eaLnBrk="1" hangingPunct="1">
              <a:lnSpc>
                <a:spcPct val="130000"/>
              </a:lnSpc>
              <a:spcBef>
                <a:spcPct val="20000"/>
              </a:spcBef>
              <a:buClr>
                <a:schemeClr val="hlink"/>
              </a:buClr>
              <a:buSzPct val="55000"/>
              <a:buFont typeface="Wingdings" pitchFamily="2" charset="2"/>
              <a:buChar char="n"/>
            </a:pPr>
            <a:r>
              <a:rPr lang="en-US">
                <a:solidFill>
                  <a:schemeClr val="folHlink"/>
                </a:solidFill>
              </a:rPr>
              <a:t>Population mean</a:t>
            </a:r>
          </a:p>
        </p:txBody>
      </p:sp>
      <p:sp>
        <p:nvSpPr>
          <p:cNvPr id="8" name="TextBox 7"/>
          <p:cNvSpPr txBox="1">
            <a:spLocks noRot="1" noChangeAspect="1" noMove="1" noResize="1" noEditPoints="1" noAdjustHandles="1" noChangeArrowheads="1" noChangeShapeType="1" noTextEdit="1"/>
          </p:cNvSpPr>
          <p:nvPr/>
        </p:nvSpPr>
        <p:spPr>
          <a:xfrm>
            <a:off x="1600200" y="2209800"/>
            <a:ext cx="6400800" cy="1179810"/>
          </a:xfrm>
          <a:prstGeom prst="rect">
            <a:avLst/>
          </a:prstGeom>
          <a:blipFill rotWithShape="1">
            <a:blip r:embed="rId3"/>
            <a:stretch>
              <a:fillRect/>
            </a:stretch>
          </a:blipFill>
        </p:spPr>
        <p:txBody>
          <a:bodyPr/>
          <a:lstStyle/>
          <a:p>
            <a:pPr>
              <a:defRPr/>
            </a:pPr>
            <a:r>
              <a:rPr lang="tr-TR">
                <a:noFill/>
              </a:rPr>
              <a:t> </a:t>
            </a:r>
          </a:p>
        </p:txBody>
      </p:sp>
      <p:sp>
        <p:nvSpPr>
          <p:cNvPr id="9" name="TextBox 8"/>
          <p:cNvSpPr txBox="1">
            <a:spLocks noRot="1" noChangeAspect="1" noMove="1" noResize="1" noEditPoints="1" noAdjustHandles="1" noChangeArrowheads="1" noChangeShapeType="1" noTextEdit="1"/>
          </p:cNvSpPr>
          <p:nvPr/>
        </p:nvSpPr>
        <p:spPr>
          <a:xfrm>
            <a:off x="2184424" y="4676614"/>
            <a:ext cx="5232352" cy="1179810"/>
          </a:xfrm>
          <a:prstGeom prst="rect">
            <a:avLst/>
          </a:prstGeom>
          <a:blipFill rotWithShape="1">
            <a:blip r:embed="rId4"/>
            <a:stretch>
              <a:fillRect/>
            </a:stretch>
          </a:blipFill>
        </p:spPr>
        <p:txBody>
          <a:bodyPr/>
          <a:lstStyle/>
          <a:p>
            <a:pPr>
              <a:defRPr/>
            </a:pPr>
            <a:r>
              <a:rPr lang="tr-TR">
                <a:noFill/>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pPr>
              <a:defRPr/>
            </a:pPr>
            <a:r>
              <a:rPr lang="en-US"/>
              <a:t>Chap 3-</a:t>
            </a:r>
            <a:fld id="{8C4CEAA5-A5B7-488A-B69A-1F68816C642C}" type="slidenum">
              <a:rPr lang="en-US"/>
              <a:pPr>
                <a:defRPr/>
              </a:pPr>
              <a:t>21</a:t>
            </a:fld>
            <a:endParaRPr lang="en-US"/>
          </a:p>
        </p:txBody>
      </p:sp>
      <p:sp>
        <p:nvSpPr>
          <p:cNvPr id="33"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24580" name="Rectangle 2"/>
          <p:cNvSpPr>
            <a:spLocks noGrp="1" noChangeArrowheads="1"/>
          </p:cNvSpPr>
          <p:nvPr>
            <p:ph type="title"/>
          </p:nvPr>
        </p:nvSpPr>
        <p:spPr/>
        <p:txBody>
          <a:bodyPr/>
          <a:lstStyle/>
          <a:p>
            <a:pPr eaLnBrk="1" hangingPunct="1"/>
            <a:r>
              <a:rPr lang="en-US" smtClean="0"/>
              <a:t>Mode</a:t>
            </a:r>
          </a:p>
        </p:txBody>
      </p:sp>
      <p:sp>
        <p:nvSpPr>
          <p:cNvPr id="24581" name="Rectangle 3"/>
          <p:cNvSpPr>
            <a:spLocks noGrp="1" noChangeArrowheads="1"/>
          </p:cNvSpPr>
          <p:nvPr>
            <p:ph type="body" idx="1"/>
          </p:nvPr>
        </p:nvSpPr>
        <p:spPr>
          <a:xfrm>
            <a:off x="762000" y="1371600"/>
            <a:ext cx="8153400" cy="4532313"/>
          </a:xfrm>
        </p:spPr>
        <p:txBody>
          <a:bodyPr/>
          <a:lstStyle/>
          <a:p>
            <a:pPr eaLnBrk="1" hangingPunct="1"/>
            <a:r>
              <a:rPr lang="en-US" sz="2600" smtClean="0"/>
              <a:t>Value that occurs </a:t>
            </a:r>
            <a:r>
              <a:rPr lang="en-US" sz="2600" smtClean="0">
                <a:solidFill>
                  <a:schemeClr val="folHlink"/>
                </a:solidFill>
              </a:rPr>
              <a:t>most often</a:t>
            </a:r>
            <a:r>
              <a:rPr lang="tr-TR" sz="2600" smtClean="0">
                <a:solidFill>
                  <a:schemeClr val="folHlink"/>
                </a:solidFill>
              </a:rPr>
              <a:t>. </a:t>
            </a:r>
            <a:r>
              <a:rPr lang="en-US" sz="2600" smtClean="0"/>
              <a:t>The most common observation in a group of scores</a:t>
            </a:r>
            <a:endParaRPr lang="en-US" sz="2600" smtClean="0">
              <a:solidFill>
                <a:schemeClr val="folHlink"/>
              </a:solidFill>
            </a:endParaRPr>
          </a:p>
          <a:p>
            <a:pPr eaLnBrk="1" hangingPunct="1"/>
            <a:r>
              <a:rPr lang="en-US" sz="2600" smtClean="0"/>
              <a:t>Not affected by extreme values</a:t>
            </a:r>
            <a:endParaRPr lang="tr-TR" sz="2600" smtClean="0"/>
          </a:p>
          <a:p>
            <a:pPr eaLnBrk="1" hangingPunct="1"/>
            <a:r>
              <a:rPr lang="tr-TR" sz="2600" smtClean="0"/>
              <a:t>Can be obtained for open-end data</a:t>
            </a:r>
            <a:endParaRPr lang="en-US" sz="2600" smtClean="0"/>
          </a:p>
          <a:p>
            <a:pPr eaLnBrk="1" hangingPunct="1"/>
            <a:r>
              <a:rPr lang="en-US" sz="2600" smtClean="0"/>
              <a:t>Used for either numerical or categorical data</a:t>
            </a:r>
          </a:p>
          <a:p>
            <a:pPr eaLnBrk="1" hangingPunct="1"/>
            <a:r>
              <a:rPr lang="en-US" sz="2600" smtClean="0"/>
              <a:t>There may be no mode</a:t>
            </a:r>
          </a:p>
          <a:p>
            <a:pPr eaLnBrk="1" hangingPunct="1"/>
            <a:r>
              <a:rPr lang="en-US" sz="2600" smtClean="0"/>
              <a:t>There may be several modes</a:t>
            </a:r>
            <a:r>
              <a:rPr lang="tr-TR" sz="2600" smtClean="0"/>
              <a:t> (</a:t>
            </a:r>
            <a:r>
              <a:rPr lang="en-US" sz="2600" smtClean="0"/>
              <a:t>unimodal, bimodal, or multimodal</a:t>
            </a:r>
            <a:r>
              <a:rPr lang="tr-TR" sz="2600" smtClean="0"/>
              <a:t>)</a:t>
            </a:r>
            <a:endParaRPr lang="en-US" sz="2600" smtClean="0"/>
          </a:p>
          <a:p>
            <a:pPr eaLnBrk="1" hangingPunct="1"/>
            <a:endParaRPr lang="en-US" sz="2600" smtClean="0"/>
          </a:p>
        </p:txBody>
      </p:sp>
      <p:sp>
        <p:nvSpPr>
          <p:cNvPr id="24582" name="Line 4"/>
          <p:cNvSpPr>
            <a:spLocks noChangeShapeType="1"/>
          </p:cNvSpPr>
          <p:nvPr/>
        </p:nvSpPr>
        <p:spPr bwMode="auto">
          <a:xfrm>
            <a:off x="768350" y="5576888"/>
            <a:ext cx="3354388" cy="15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4583" name="Rectangle 5"/>
          <p:cNvSpPr>
            <a:spLocks noChangeArrowheads="1"/>
          </p:cNvSpPr>
          <p:nvPr/>
        </p:nvSpPr>
        <p:spPr bwMode="auto">
          <a:xfrm>
            <a:off x="592138" y="5570538"/>
            <a:ext cx="5508625" cy="36353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1800" b="1">
                <a:latin typeface="Times New Roman" pitchFamily="18" charset="0"/>
              </a:rPr>
              <a:t>0   1   2   3   4   5   6   7   8   9   10   11   12   13   14   </a:t>
            </a:r>
          </a:p>
        </p:txBody>
      </p:sp>
      <p:sp>
        <p:nvSpPr>
          <p:cNvPr id="24584" name="Oval 6"/>
          <p:cNvSpPr>
            <a:spLocks noChangeArrowheads="1"/>
          </p:cNvSpPr>
          <p:nvPr/>
        </p:nvSpPr>
        <p:spPr bwMode="auto">
          <a:xfrm>
            <a:off x="903288" y="53482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85" name="Oval 7"/>
          <p:cNvSpPr>
            <a:spLocks noChangeArrowheads="1"/>
          </p:cNvSpPr>
          <p:nvPr/>
        </p:nvSpPr>
        <p:spPr bwMode="auto">
          <a:xfrm>
            <a:off x="1512888" y="53482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86" name="Oval 8"/>
          <p:cNvSpPr>
            <a:spLocks noChangeArrowheads="1"/>
          </p:cNvSpPr>
          <p:nvPr/>
        </p:nvSpPr>
        <p:spPr bwMode="auto">
          <a:xfrm>
            <a:off x="2046288" y="53482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87" name="Oval 9"/>
          <p:cNvSpPr>
            <a:spLocks noChangeArrowheads="1"/>
          </p:cNvSpPr>
          <p:nvPr/>
        </p:nvSpPr>
        <p:spPr bwMode="auto">
          <a:xfrm>
            <a:off x="2655888" y="53482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88" name="Oval 10"/>
          <p:cNvSpPr>
            <a:spLocks noChangeArrowheads="1"/>
          </p:cNvSpPr>
          <p:nvPr/>
        </p:nvSpPr>
        <p:spPr bwMode="auto">
          <a:xfrm>
            <a:off x="2046288" y="51196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89" name="Oval 11"/>
          <p:cNvSpPr>
            <a:spLocks noChangeArrowheads="1"/>
          </p:cNvSpPr>
          <p:nvPr/>
        </p:nvSpPr>
        <p:spPr bwMode="auto">
          <a:xfrm>
            <a:off x="3189288" y="53482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90" name="Oval 12"/>
          <p:cNvSpPr>
            <a:spLocks noChangeArrowheads="1"/>
          </p:cNvSpPr>
          <p:nvPr/>
        </p:nvSpPr>
        <p:spPr bwMode="auto">
          <a:xfrm>
            <a:off x="3189288" y="51196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91" name="Oval 13"/>
          <p:cNvSpPr>
            <a:spLocks noChangeArrowheads="1"/>
          </p:cNvSpPr>
          <p:nvPr/>
        </p:nvSpPr>
        <p:spPr bwMode="auto">
          <a:xfrm>
            <a:off x="2057400" y="4876800"/>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92" name="Rectangle 14"/>
          <p:cNvSpPr>
            <a:spLocks noChangeArrowheads="1"/>
          </p:cNvSpPr>
          <p:nvPr/>
        </p:nvSpPr>
        <p:spPr bwMode="auto">
          <a:xfrm>
            <a:off x="2362200" y="6019800"/>
            <a:ext cx="1447800"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Mode = 5</a:t>
            </a:r>
          </a:p>
        </p:txBody>
      </p:sp>
      <p:sp>
        <p:nvSpPr>
          <p:cNvPr id="24593" name="Oval 15"/>
          <p:cNvSpPr>
            <a:spLocks noChangeArrowheads="1"/>
          </p:cNvSpPr>
          <p:nvPr/>
        </p:nvSpPr>
        <p:spPr bwMode="auto">
          <a:xfrm>
            <a:off x="3570288" y="53482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94" name="AutoShape 16"/>
          <p:cNvSpPr>
            <a:spLocks noChangeArrowheads="1"/>
          </p:cNvSpPr>
          <p:nvPr/>
        </p:nvSpPr>
        <p:spPr bwMode="auto">
          <a:xfrm rot="-5400000">
            <a:off x="1913732" y="6011068"/>
            <a:ext cx="533400" cy="246063"/>
          </a:xfrm>
          <a:prstGeom prst="rightArrow">
            <a:avLst>
              <a:gd name="adj1" fmla="val 50000"/>
              <a:gd name="adj2" fmla="val 5459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95" name="Line 17"/>
          <p:cNvSpPr>
            <a:spLocks noChangeShapeType="1"/>
          </p:cNvSpPr>
          <p:nvPr/>
        </p:nvSpPr>
        <p:spPr bwMode="auto">
          <a:xfrm>
            <a:off x="3968750" y="5576888"/>
            <a:ext cx="1296988" cy="15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4596" name="Oval 18"/>
          <p:cNvSpPr>
            <a:spLocks noChangeArrowheads="1"/>
          </p:cNvSpPr>
          <p:nvPr/>
        </p:nvSpPr>
        <p:spPr bwMode="auto">
          <a:xfrm>
            <a:off x="4332288" y="53482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97" name="Oval 19"/>
          <p:cNvSpPr>
            <a:spLocks noChangeArrowheads="1"/>
          </p:cNvSpPr>
          <p:nvPr/>
        </p:nvSpPr>
        <p:spPr bwMode="auto">
          <a:xfrm>
            <a:off x="4332288" y="51196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98" name="Oval 20"/>
          <p:cNvSpPr>
            <a:spLocks noChangeArrowheads="1"/>
          </p:cNvSpPr>
          <p:nvPr/>
        </p:nvSpPr>
        <p:spPr bwMode="auto">
          <a:xfrm>
            <a:off x="4789488" y="53482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599" name="Oval 21"/>
          <p:cNvSpPr>
            <a:spLocks noChangeArrowheads="1"/>
          </p:cNvSpPr>
          <p:nvPr/>
        </p:nvSpPr>
        <p:spPr bwMode="auto">
          <a:xfrm>
            <a:off x="5170488" y="53482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600" name="Line 22"/>
          <p:cNvSpPr>
            <a:spLocks noChangeShapeType="1"/>
          </p:cNvSpPr>
          <p:nvPr/>
        </p:nvSpPr>
        <p:spPr bwMode="auto">
          <a:xfrm>
            <a:off x="6705600" y="5562600"/>
            <a:ext cx="1830388"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24601" name="Rectangle 23"/>
          <p:cNvSpPr>
            <a:spLocks noChangeArrowheads="1"/>
          </p:cNvSpPr>
          <p:nvPr/>
        </p:nvSpPr>
        <p:spPr bwMode="auto">
          <a:xfrm>
            <a:off x="6607175" y="5562600"/>
            <a:ext cx="25368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1800" b="1">
                <a:latin typeface="Times New Roman" pitchFamily="18" charset="0"/>
              </a:rPr>
              <a:t>0   1   2   3   4   5   6</a:t>
            </a:r>
          </a:p>
        </p:txBody>
      </p:sp>
      <p:sp>
        <p:nvSpPr>
          <p:cNvPr id="24602" name="Oval 24"/>
          <p:cNvSpPr>
            <a:spLocks noChangeArrowheads="1"/>
          </p:cNvSpPr>
          <p:nvPr/>
        </p:nvSpPr>
        <p:spPr bwMode="auto">
          <a:xfrm>
            <a:off x="6629400" y="5257800"/>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603" name="Oval 25"/>
          <p:cNvSpPr>
            <a:spLocks noChangeArrowheads="1"/>
          </p:cNvSpPr>
          <p:nvPr/>
        </p:nvSpPr>
        <p:spPr bwMode="auto">
          <a:xfrm>
            <a:off x="6934200" y="5257800"/>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604" name="Oval 26"/>
          <p:cNvSpPr>
            <a:spLocks noChangeArrowheads="1"/>
          </p:cNvSpPr>
          <p:nvPr/>
        </p:nvSpPr>
        <p:spPr bwMode="auto">
          <a:xfrm>
            <a:off x="7467600" y="5257800"/>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605" name="Oval 27"/>
          <p:cNvSpPr>
            <a:spLocks noChangeArrowheads="1"/>
          </p:cNvSpPr>
          <p:nvPr/>
        </p:nvSpPr>
        <p:spPr bwMode="auto">
          <a:xfrm>
            <a:off x="7162800" y="5257800"/>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606" name="Oval 28"/>
          <p:cNvSpPr>
            <a:spLocks noChangeArrowheads="1"/>
          </p:cNvSpPr>
          <p:nvPr/>
        </p:nvSpPr>
        <p:spPr bwMode="auto">
          <a:xfrm>
            <a:off x="7761288" y="52720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607" name="Oval 29"/>
          <p:cNvSpPr>
            <a:spLocks noChangeArrowheads="1"/>
          </p:cNvSpPr>
          <p:nvPr/>
        </p:nvSpPr>
        <p:spPr bwMode="auto">
          <a:xfrm>
            <a:off x="8066088" y="52720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608" name="Oval 30"/>
          <p:cNvSpPr>
            <a:spLocks noChangeArrowheads="1"/>
          </p:cNvSpPr>
          <p:nvPr/>
        </p:nvSpPr>
        <p:spPr bwMode="auto">
          <a:xfrm>
            <a:off x="8370888" y="527208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4609" name="Rectangle 31"/>
          <p:cNvSpPr>
            <a:spLocks noChangeArrowheads="1"/>
          </p:cNvSpPr>
          <p:nvPr/>
        </p:nvSpPr>
        <p:spPr bwMode="auto">
          <a:xfrm>
            <a:off x="7086600" y="6019800"/>
            <a:ext cx="1470025"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No Mode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0"/>
            <a:ext cx="7924800" cy="1295400"/>
          </a:xfrm>
        </p:spPr>
        <p:txBody>
          <a:bodyPr/>
          <a:lstStyle/>
          <a:p>
            <a:pPr eaLnBrk="1" hangingPunct="1"/>
            <a:r>
              <a:rPr lang="tr-TR" sz="3200" smtClean="0"/>
              <a:t>Mode (Categorical Data)</a:t>
            </a:r>
            <a:endParaRPr lang="en-US" sz="3200" smtClean="0">
              <a:solidFill>
                <a:schemeClr val="tx1"/>
              </a:solidFill>
              <a:cs typeface="Arial" charset="0"/>
            </a:endParaRPr>
          </a:p>
        </p:txBody>
      </p:sp>
      <p:sp>
        <p:nvSpPr>
          <p:cNvPr id="49155" name="Rectangle 3"/>
          <p:cNvSpPr>
            <a:spLocks noGrp="1" noChangeArrowheads="1"/>
          </p:cNvSpPr>
          <p:nvPr>
            <p:ph type="body" sz="half" idx="1"/>
          </p:nvPr>
        </p:nvSpPr>
        <p:spPr>
          <a:xfrm>
            <a:off x="914400" y="1447800"/>
            <a:ext cx="8229600" cy="4411663"/>
          </a:xfrm>
        </p:spPr>
        <p:txBody>
          <a:bodyPr/>
          <a:lstStyle/>
          <a:p>
            <a:pPr eaLnBrk="1" hangingPunct="1"/>
            <a:r>
              <a:rPr lang="en-US" sz="2600" smtClean="0"/>
              <a:t>If the data is categorical (measured on the nominal scale) then </a:t>
            </a:r>
            <a:r>
              <a:rPr lang="en-US" sz="2600" i="1" smtClean="0"/>
              <a:t>only</a:t>
            </a:r>
            <a:r>
              <a:rPr lang="en-US" sz="2600" smtClean="0"/>
              <a:t> the mode can be calculated.</a:t>
            </a:r>
          </a:p>
          <a:p>
            <a:pPr eaLnBrk="1" hangingPunct="1"/>
            <a:r>
              <a:rPr lang="en-US" sz="2600" smtClean="0"/>
              <a:t>The most frequently occurring score (mode) is Vanilla.</a:t>
            </a:r>
          </a:p>
        </p:txBody>
      </p:sp>
      <p:graphicFrame>
        <p:nvGraphicFramePr>
          <p:cNvPr id="49156" name="Object 4"/>
          <p:cNvGraphicFramePr>
            <a:graphicFrameLocks noGrp="1" noChangeAspect="1"/>
          </p:cNvGraphicFramePr>
          <p:nvPr>
            <p:ph sz="quarter" idx="2"/>
          </p:nvPr>
        </p:nvGraphicFramePr>
        <p:xfrm>
          <a:off x="3581400" y="3352800"/>
          <a:ext cx="5029200" cy="3248025"/>
        </p:xfrm>
        <a:graphic>
          <a:graphicData uri="http://schemas.openxmlformats.org/presentationml/2006/ole">
            <mc:AlternateContent xmlns:mc="http://schemas.openxmlformats.org/markup-compatibility/2006">
              <mc:Choice xmlns:v="urn:schemas-microsoft-com:vml" Requires="v">
                <p:oleObj spid="_x0000_s25651" name="Chart" r:id="rId5" imgW="3686251" imgH="2381402" progId="Excel.Chart.8">
                  <p:embed/>
                </p:oleObj>
              </mc:Choice>
              <mc:Fallback>
                <p:oleObj name="Chart" r:id="rId5" imgW="3686251" imgH="2381402" progId="Excel.Chart.8">
                  <p:embed/>
                  <p:pic>
                    <p:nvPicPr>
                      <p:cNvPr id="0" name="Picture 4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3352800"/>
                        <a:ext cx="5029200"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264" name="Group 112"/>
          <p:cNvGraphicFramePr>
            <a:graphicFrameLocks noGrp="1"/>
          </p:cNvGraphicFramePr>
          <p:nvPr>
            <p:ph sz="quarter" idx="3"/>
          </p:nvPr>
        </p:nvGraphicFramePr>
        <p:xfrm>
          <a:off x="304800" y="3429000"/>
          <a:ext cx="2819400" cy="3170240"/>
        </p:xfrm>
        <a:graphic>
          <a:graphicData uri="http://schemas.openxmlformats.org/drawingml/2006/table">
            <a:tbl>
              <a:tblPr/>
              <a:tblGrid>
                <a:gridCol w="2057400"/>
                <a:gridCol w="762000"/>
              </a:tblGrid>
              <a:tr h="39628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0" u="none" strike="noStrike" cap="none" normalizeH="0" baseline="0" dirty="0" smtClean="0">
                          <a:ln>
                            <a:noFill/>
                          </a:ln>
                          <a:solidFill>
                            <a:srgbClr val="FF0000"/>
                          </a:solidFill>
                          <a:effectLst/>
                          <a:latin typeface="Arial" charset="0"/>
                        </a:rPr>
                        <a:t>Flavor</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1" i="1" u="none" strike="noStrike" cap="none" normalizeH="0" baseline="0" dirty="0" smtClean="0">
                          <a:ln>
                            <a:noFill/>
                          </a:ln>
                          <a:solidFill>
                            <a:srgbClr val="FF0000"/>
                          </a:solidFill>
                          <a:effectLst/>
                          <a:latin typeface="Arial" charset="0"/>
                        </a:rPr>
                        <a:t>f</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Vanilla</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28</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Chocolate</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22</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Strawberry</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15</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Neapolitan</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8</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Butter Pecan</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12</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Rocky Road</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9</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Arial" charset="0"/>
                        </a:rPr>
                        <a:t>Fudge Ripple</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6</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2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91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0"/>
            <a:ext cx="8001000" cy="1036638"/>
          </a:xfrm>
        </p:spPr>
        <p:txBody>
          <a:bodyPr/>
          <a:lstStyle/>
          <a:p>
            <a:pPr eaLnBrk="1" hangingPunct="1"/>
            <a:r>
              <a:rPr lang="tr-TR" sz="3200" smtClean="0"/>
              <a:t>Mode (Ungrouped Data)</a:t>
            </a:r>
            <a:endParaRPr lang="en-US" sz="3200" smtClean="0">
              <a:solidFill>
                <a:schemeClr val="tx1"/>
              </a:solidFill>
              <a:cs typeface="Arial" charset="0"/>
            </a:endParaRPr>
          </a:p>
        </p:txBody>
      </p:sp>
      <p:sp>
        <p:nvSpPr>
          <p:cNvPr id="50179" name="Rectangle 3"/>
          <p:cNvSpPr>
            <a:spLocks noGrp="1" noChangeArrowheads="1"/>
          </p:cNvSpPr>
          <p:nvPr>
            <p:ph type="body" idx="1"/>
          </p:nvPr>
        </p:nvSpPr>
        <p:spPr>
          <a:xfrm>
            <a:off x="762000" y="1524000"/>
            <a:ext cx="8153400" cy="5029200"/>
          </a:xfrm>
        </p:spPr>
        <p:txBody>
          <a:bodyPr/>
          <a:lstStyle/>
          <a:p>
            <a:pPr eaLnBrk="1" hangingPunct="1"/>
            <a:r>
              <a:rPr lang="en-US" sz="3200" smtClean="0"/>
              <a:t>The mode can also be calculated with ordinal and higher data, but it often is not appropriate.</a:t>
            </a:r>
          </a:p>
          <a:p>
            <a:pPr lvl="1" eaLnBrk="1" hangingPunct="1"/>
            <a:r>
              <a:rPr lang="en-US" sz="2800" smtClean="0"/>
              <a:t>If other measures can be calculated, the mode would never be the first choice!</a:t>
            </a:r>
          </a:p>
          <a:p>
            <a:pPr eaLnBrk="1" hangingPunct="1"/>
            <a:r>
              <a:rPr lang="en-US" sz="3200" smtClean="0"/>
              <a:t>7, 7, 7, 20, 23, 23, 24, 25, 26 has a mode of 7, but obviously it doesn’t make much sense.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tr-TR" smtClean="0"/>
              <a:t>Mode (Grouped Data)</a:t>
            </a:r>
          </a:p>
        </p:txBody>
      </p:sp>
      <p:sp>
        <p:nvSpPr>
          <p:cNvPr id="4" name="Slide Number Placeholder 3"/>
          <p:cNvSpPr>
            <a:spLocks noGrp="1"/>
          </p:cNvSpPr>
          <p:nvPr>
            <p:ph type="sldNum" sz="quarter" idx="10"/>
          </p:nvPr>
        </p:nvSpPr>
        <p:spPr/>
        <p:txBody>
          <a:bodyPr/>
          <a:lstStyle/>
          <a:p>
            <a:pPr>
              <a:defRPr/>
            </a:pPr>
            <a:r>
              <a:rPr lang="en-US"/>
              <a:t>Chap 3-</a:t>
            </a:r>
            <a:fld id="{234EC6CC-47B5-4CB8-93CB-61F47899C940}" type="slidenum">
              <a:rPr lang="en-US"/>
              <a:pPr>
                <a:defRPr/>
              </a:pPr>
              <a:t>24</a:t>
            </a:fld>
            <a:endParaRPr lang="en-US"/>
          </a:p>
        </p:txBody>
      </p:sp>
      <p:sp>
        <p:nvSpPr>
          <p:cNvPr id="6" name="Rectangle 5"/>
          <p:cNvSpPr>
            <a:spLocks noRot="1" noChangeAspect="1" noMove="1" noResize="1" noEditPoints="1" noAdjustHandles="1" noChangeArrowheads="1" noChangeShapeType="1" noTextEdit="1"/>
          </p:cNvSpPr>
          <p:nvPr/>
        </p:nvSpPr>
        <p:spPr>
          <a:xfrm>
            <a:off x="762000" y="1905000"/>
            <a:ext cx="7391399" cy="1352871"/>
          </a:xfrm>
          <a:prstGeom prst="rect">
            <a:avLst/>
          </a:prstGeom>
          <a:blipFill rotWithShape="1">
            <a:blip r:embed="rId3"/>
            <a:stretch>
              <a:fillRect/>
            </a:stretch>
          </a:blipFill>
        </p:spPr>
        <p:txBody>
          <a:bodyPr/>
          <a:lstStyle/>
          <a:p>
            <a:pPr>
              <a:defRPr/>
            </a:pPr>
            <a:r>
              <a:rPr lang="tr-TR">
                <a:noFill/>
              </a:rPr>
              <a:t> </a:t>
            </a:r>
          </a:p>
        </p:txBody>
      </p:sp>
      <p:sp>
        <p:nvSpPr>
          <p:cNvPr id="27653" name="TextBox 6"/>
          <p:cNvSpPr txBox="1">
            <a:spLocks noChangeArrowheads="1"/>
          </p:cNvSpPr>
          <p:nvPr/>
        </p:nvSpPr>
        <p:spPr bwMode="auto">
          <a:xfrm>
            <a:off x="381000" y="3501008"/>
            <a:ext cx="83820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tr-TR" sz="2800" i="1" dirty="0" smtClean="0"/>
              <a:t>d1 </a:t>
            </a:r>
            <a:r>
              <a:rPr lang="tr-TR" sz="2800" dirty="0" smtClean="0"/>
              <a:t>the </a:t>
            </a:r>
            <a:r>
              <a:rPr lang="en-US" sz="2800" dirty="0" smtClean="0"/>
              <a:t>difference </a:t>
            </a:r>
            <a:r>
              <a:rPr lang="en-US" sz="2800" dirty="0"/>
              <a:t>in frequencies between the modal class and the class </a:t>
            </a:r>
            <a:r>
              <a:rPr lang="en-US" sz="2800" dirty="0" smtClean="0"/>
              <a:t>immediately</a:t>
            </a:r>
            <a:r>
              <a:rPr lang="tr-TR" sz="2800" dirty="0" smtClean="0"/>
              <a:t> </a:t>
            </a:r>
            <a:r>
              <a:rPr lang="en-US" sz="2800" dirty="0" smtClean="0"/>
              <a:t>below</a:t>
            </a:r>
            <a:r>
              <a:rPr lang="en-US" sz="2800" dirty="0"/>
              <a:t>, and </a:t>
            </a:r>
            <a:r>
              <a:rPr lang="en-US" sz="2800" i="1" dirty="0" smtClean="0"/>
              <a:t>d</a:t>
            </a:r>
            <a:r>
              <a:rPr lang="tr-TR" sz="2800" i="1" dirty="0" smtClean="0"/>
              <a:t>2</a:t>
            </a:r>
            <a:r>
              <a:rPr lang="en-US" sz="2800" i="1" dirty="0" smtClean="0"/>
              <a:t> </a:t>
            </a:r>
            <a:r>
              <a:rPr lang="en-US" sz="2800" dirty="0"/>
              <a:t>the difference in frequencies between the modal class and </a:t>
            </a:r>
            <a:r>
              <a:rPr lang="en-US" sz="2800" dirty="0" smtClean="0"/>
              <a:t>the</a:t>
            </a:r>
            <a:r>
              <a:rPr lang="tr-TR" sz="2800" dirty="0" smtClean="0"/>
              <a:t> class </a:t>
            </a:r>
            <a:r>
              <a:rPr lang="tr-TR" sz="2800" dirty="0"/>
              <a:t>immediately </a:t>
            </a:r>
            <a:r>
              <a:rPr lang="tr-TR" sz="2800" dirty="0" smtClean="0"/>
              <a:t>above.</a:t>
            </a:r>
          </a:p>
          <a:p>
            <a:r>
              <a:rPr lang="tr-TR" sz="2800" dirty="0" smtClean="0"/>
              <a:t>To </a:t>
            </a:r>
            <a:r>
              <a:rPr lang="tr-TR" sz="2800" dirty="0"/>
              <a:t>be able to use this formula in a grouped frequency distribution, the 2 </a:t>
            </a:r>
            <a:r>
              <a:rPr lang="tr-TR" sz="2800" b="1" dirty="0">
                <a:solidFill>
                  <a:srgbClr val="FF0000"/>
                </a:solidFill>
              </a:rPr>
              <a:t>interval widths </a:t>
            </a:r>
            <a:r>
              <a:rPr lang="tr-TR" sz="2800" dirty="0"/>
              <a:t>before and after the mode interval must be identical.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828800" y="304800"/>
            <a:ext cx="5791200" cy="914400"/>
          </a:xfrm>
        </p:spPr>
        <p:txBody>
          <a:bodyPr/>
          <a:lstStyle/>
          <a:p>
            <a:pPr eaLnBrk="1" hangingPunct="1"/>
            <a:r>
              <a:rPr lang="en-US" sz="4000" smtClean="0"/>
              <a:t>Median</a:t>
            </a:r>
            <a:endParaRPr lang="en-US" sz="4000" smtClean="0">
              <a:solidFill>
                <a:schemeClr val="tx1"/>
              </a:solidFill>
              <a:cs typeface="Arial" charset="0"/>
            </a:endParaRPr>
          </a:p>
        </p:txBody>
      </p:sp>
      <p:sp>
        <p:nvSpPr>
          <p:cNvPr id="54275" name="Rectangle 3"/>
          <p:cNvSpPr>
            <a:spLocks noGrp="1" noChangeArrowheads="1"/>
          </p:cNvSpPr>
          <p:nvPr>
            <p:ph type="body" idx="1"/>
          </p:nvPr>
        </p:nvSpPr>
        <p:spPr>
          <a:xfrm>
            <a:off x="304800" y="1600200"/>
            <a:ext cx="8686800" cy="5029200"/>
          </a:xfrm>
        </p:spPr>
        <p:txBody>
          <a:bodyPr/>
          <a:lstStyle/>
          <a:p>
            <a:pPr eaLnBrk="1" hangingPunct="1"/>
            <a:r>
              <a:rPr lang="en-US" smtClean="0"/>
              <a:t>The number that divides a distribution of scores </a:t>
            </a:r>
            <a:r>
              <a:rPr lang="en-US" smtClean="0">
                <a:solidFill>
                  <a:srgbClr val="FF0000"/>
                </a:solidFill>
              </a:rPr>
              <a:t>exactly in half.</a:t>
            </a:r>
          </a:p>
          <a:p>
            <a:pPr eaLnBrk="1" hangingPunct="1"/>
            <a:r>
              <a:rPr lang="en-US" smtClean="0"/>
              <a:t>Better than mode because only one score can be median and the median will usually be around where most scores fall.</a:t>
            </a:r>
          </a:p>
          <a:p>
            <a:pPr eaLnBrk="1" hangingPunct="1"/>
            <a:r>
              <a:rPr lang="en-US" smtClean="0"/>
              <a:t>If data are perfectly normal, the mode is the median.</a:t>
            </a:r>
          </a:p>
          <a:p>
            <a:pPr eaLnBrk="1" hangingPunct="1"/>
            <a:r>
              <a:rPr lang="en-US" smtClean="0"/>
              <a:t>The median is computed when data are ordinal scale or when they are highly skewed.</a:t>
            </a:r>
            <a:endParaRPr lang="tr-TR" smtClean="0"/>
          </a:p>
          <a:p>
            <a:pPr eaLnBrk="1" hangingPunct="1"/>
            <a:r>
              <a:rPr lang="en-US" smtClean="0"/>
              <a:t>Not affected by extreme values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258763"/>
            <a:ext cx="8001000" cy="1036637"/>
          </a:xfrm>
        </p:spPr>
        <p:txBody>
          <a:bodyPr/>
          <a:lstStyle/>
          <a:p>
            <a:pPr eaLnBrk="1" hangingPunct="1"/>
            <a:r>
              <a:rPr lang="en-US" sz="3200" smtClean="0"/>
              <a:t>Median</a:t>
            </a:r>
            <a:r>
              <a:rPr lang="tr-TR" sz="3200" smtClean="0"/>
              <a:t> (Raw Data and Ungrouped Freq)</a:t>
            </a:r>
            <a:endParaRPr lang="en-US" sz="3200" smtClean="0">
              <a:solidFill>
                <a:schemeClr val="tx1"/>
              </a:solidFill>
              <a:cs typeface="Arial" charset="0"/>
            </a:endParaRPr>
          </a:p>
        </p:txBody>
      </p:sp>
      <p:sp>
        <p:nvSpPr>
          <p:cNvPr id="56323" name="Rectangle 3"/>
          <p:cNvSpPr>
            <a:spLocks noGrp="1" noChangeArrowheads="1"/>
          </p:cNvSpPr>
          <p:nvPr>
            <p:ph type="body" idx="1"/>
          </p:nvPr>
        </p:nvSpPr>
        <p:spPr>
          <a:xfrm>
            <a:off x="609600" y="1447800"/>
            <a:ext cx="8305800" cy="5257800"/>
          </a:xfrm>
        </p:spPr>
        <p:txBody>
          <a:bodyPr/>
          <a:lstStyle/>
          <a:p>
            <a:pPr eaLnBrk="1" hangingPunct="1"/>
            <a:r>
              <a:rPr lang="tr-TR" sz="2600" smtClean="0"/>
              <a:t>Median is the (N+1)/2 nd value in the data.</a:t>
            </a:r>
          </a:p>
          <a:p>
            <a:pPr eaLnBrk="1" hangingPunct="1"/>
            <a:r>
              <a:rPr lang="tr-TR" sz="2600" smtClean="0"/>
              <a:t>FIRSTLY, arrange all values in rank order from low to high (min to max)</a:t>
            </a:r>
          </a:p>
          <a:p>
            <a:pPr lvl="1" eaLnBrk="1" hangingPunct="1"/>
            <a:r>
              <a:rPr lang="tr-TR" sz="2600" smtClean="0"/>
              <a:t>I</a:t>
            </a:r>
            <a:r>
              <a:rPr lang="en-US" sz="2600" smtClean="0"/>
              <a:t>f you have an odd number of scores pick the middle score.</a:t>
            </a:r>
            <a:r>
              <a:rPr lang="tr-TR" sz="2600" smtClean="0"/>
              <a:t> (7+1)/2 = 4th value is the median:</a:t>
            </a:r>
            <a:endParaRPr lang="en-US" sz="2600" smtClean="0"/>
          </a:p>
          <a:p>
            <a:pPr lvl="2" eaLnBrk="1" hangingPunct="1"/>
            <a:r>
              <a:rPr lang="en-US" sz="2600" smtClean="0"/>
              <a:t>1 4 6 </a:t>
            </a:r>
            <a:r>
              <a:rPr lang="tr-TR" sz="2600" b="1" smtClean="0">
                <a:solidFill>
                  <a:srgbClr val="FF0000"/>
                </a:solidFill>
              </a:rPr>
              <a:t>8</a:t>
            </a:r>
            <a:r>
              <a:rPr lang="en-US" sz="2600" smtClean="0"/>
              <a:t> 12 14 18</a:t>
            </a:r>
          </a:p>
          <a:p>
            <a:pPr lvl="2" eaLnBrk="1" hangingPunct="1"/>
            <a:r>
              <a:rPr lang="en-US" sz="2600" smtClean="0"/>
              <a:t>Median is </a:t>
            </a:r>
            <a:r>
              <a:rPr lang="tr-TR" sz="2600" smtClean="0"/>
              <a:t>8</a:t>
            </a:r>
            <a:endParaRPr lang="en-US" sz="2600" smtClean="0"/>
          </a:p>
          <a:p>
            <a:pPr lvl="1" eaLnBrk="1" hangingPunct="1"/>
            <a:r>
              <a:rPr lang="tr-TR" sz="2600" smtClean="0"/>
              <a:t>I</a:t>
            </a:r>
            <a:r>
              <a:rPr lang="en-US" sz="2600" smtClean="0"/>
              <a:t>f you have an even number of scores, take the average of the middle two.</a:t>
            </a:r>
            <a:r>
              <a:rPr lang="tr-TR" sz="2600" smtClean="0"/>
              <a:t> (8+1)/2 = 4.5   ( 4th and 5th values)</a:t>
            </a:r>
            <a:endParaRPr lang="en-US" sz="2600" smtClean="0"/>
          </a:p>
          <a:p>
            <a:pPr lvl="2" eaLnBrk="1" hangingPunct="1"/>
            <a:r>
              <a:rPr lang="en-US" sz="2600" smtClean="0"/>
              <a:t>1 4 6 </a:t>
            </a:r>
            <a:r>
              <a:rPr lang="en-US" sz="2600" b="1" smtClean="0">
                <a:solidFill>
                  <a:srgbClr val="FF0000"/>
                </a:solidFill>
              </a:rPr>
              <a:t>7 8</a:t>
            </a:r>
            <a:r>
              <a:rPr lang="en-US" sz="2600" smtClean="0"/>
              <a:t> 12 14 16</a:t>
            </a:r>
          </a:p>
          <a:p>
            <a:pPr lvl="2" eaLnBrk="1" hangingPunct="1"/>
            <a:r>
              <a:rPr lang="en-US" sz="2600" smtClean="0"/>
              <a:t>Median is (7+8)/2 = 7.5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3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32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3"/>
          <p:cNvSpPr>
            <a:spLocks noGrp="1"/>
          </p:cNvSpPr>
          <p:nvPr>
            <p:ph type="sldNum" sz="quarter" idx="10"/>
          </p:nvPr>
        </p:nvSpPr>
        <p:spPr/>
        <p:txBody>
          <a:bodyPr/>
          <a:lstStyle/>
          <a:p>
            <a:pPr>
              <a:defRPr/>
            </a:pPr>
            <a:r>
              <a:rPr lang="en-US"/>
              <a:t>Chap 3-</a:t>
            </a:r>
            <a:fld id="{89C1F6F4-6C4A-4EE7-BD5C-329332953C4A}" type="slidenum">
              <a:rPr lang="en-US"/>
              <a:pPr>
                <a:defRPr/>
              </a:pPr>
              <a:t>27</a:t>
            </a:fld>
            <a:endParaRPr lang="en-US"/>
          </a:p>
        </p:txBody>
      </p:sp>
      <p:sp>
        <p:nvSpPr>
          <p:cNvPr id="25"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30724" name="Rectangle 2"/>
          <p:cNvSpPr>
            <a:spLocks noGrp="1" noChangeArrowheads="1"/>
          </p:cNvSpPr>
          <p:nvPr>
            <p:ph type="title"/>
          </p:nvPr>
        </p:nvSpPr>
        <p:spPr>
          <a:xfrm>
            <a:off x="446088" y="381000"/>
            <a:ext cx="8337550" cy="914400"/>
          </a:xfrm>
        </p:spPr>
        <p:txBody>
          <a:bodyPr/>
          <a:lstStyle/>
          <a:p>
            <a:pPr eaLnBrk="1" hangingPunct="1"/>
            <a:r>
              <a:rPr lang="en-US" sz="3500" smtClean="0"/>
              <a:t>Median</a:t>
            </a:r>
            <a:r>
              <a:rPr lang="tr-TR" sz="3500" smtClean="0"/>
              <a:t> (Raw Data and Ungrouped Freq)</a:t>
            </a:r>
            <a:endParaRPr lang="en-US" sz="3500" smtClean="0"/>
          </a:p>
        </p:txBody>
      </p:sp>
      <p:sp>
        <p:nvSpPr>
          <p:cNvPr id="30725" name="Rectangle 3"/>
          <p:cNvSpPr>
            <a:spLocks noGrp="1" noChangeArrowheads="1"/>
          </p:cNvSpPr>
          <p:nvPr>
            <p:ph type="body" idx="1"/>
          </p:nvPr>
        </p:nvSpPr>
        <p:spPr>
          <a:xfrm>
            <a:off x="838200" y="1600200"/>
            <a:ext cx="8077200" cy="5029200"/>
          </a:xfrm>
        </p:spPr>
        <p:txBody>
          <a:bodyPr/>
          <a:lstStyle/>
          <a:p>
            <a:pPr eaLnBrk="1" hangingPunct="1"/>
            <a:r>
              <a:rPr lang="en-US" sz="2700" smtClean="0"/>
              <a:t>Not affected by extreme values</a:t>
            </a:r>
          </a:p>
          <a:p>
            <a:pPr eaLnBrk="1" hangingPunct="1">
              <a:buFont typeface="Wingdings" pitchFamily="2" charset="2"/>
              <a:buNone/>
            </a:pPr>
            <a:r>
              <a:rPr lang="en-US" smtClean="0"/>
              <a:t> </a:t>
            </a:r>
          </a:p>
          <a:p>
            <a:pPr eaLnBrk="1" hangingPunct="1">
              <a:buFont typeface="Wingdings" pitchFamily="2" charset="2"/>
              <a:buNone/>
            </a:pPr>
            <a:r>
              <a:rPr lang="en-US" smtClean="0"/>
              <a:t> </a:t>
            </a:r>
          </a:p>
          <a:p>
            <a:pPr eaLnBrk="1" hangingPunct="1"/>
            <a:endParaRPr lang="en-US" smtClean="0"/>
          </a:p>
          <a:p>
            <a:pPr eaLnBrk="1" hangingPunct="1"/>
            <a:endParaRPr lang="en-US" smtClean="0"/>
          </a:p>
          <a:p>
            <a:pPr eaLnBrk="1" hangingPunct="1"/>
            <a:r>
              <a:rPr lang="en-US" smtClean="0"/>
              <a:t>In an ordered array, the median is the “middle” number</a:t>
            </a:r>
          </a:p>
          <a:p>
            <a:pPr lvl="1" eaLnBrk="1" hangingPunct="1"/>
            <a:r>
              <a:rPr lang="en-US" smtClean="0"/>
              <a:t>If n or N is odd, the median is the middle number</a:t>
            </a:r>
          </a:p>
          <a:p>
            <a:pPr lvl="1" eaLnBrk="1" hangingPunct="1"/>
            <a:r>
              <a:rPr lang="en-US" smtClean="0"/>
              <a:t>If n or N is even, the median is the average of the two middle numbers</a:t>
            </a:r>
          </a:p>
        </p:txBody>
      </p:sp>
      <p:sp>
        <p:nvSpPr>
          <p:cNvPr id="30726" name="AutoShape 44"/>
          <p:cNvSpPr>
            <a:spLocks noChangeArrowheads="1"/>
          </p:cNvSpPr>
          <p:nvPr/>
        </p:nvSpPr>
        <p:spPr bwMode="auto">
          <a:xfrm rot="-5400000">
            <a:off x="5524500" y="3086100"/>
            <a:ext cx="609600" cy="228600"/>
          </a:xfrm>
          <a:prstGeom prst="rightArrow">
            <a:avLst>
              <a:gd name="adj1" fmla="val 50000"/>
              <a:gd name="adj2" fmla="val 67160"/>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27" name="Line 45"/>
          <p:cNvSpPr>
            <a:spLocks noChangeShapeType="1"/>
          </p:cNvSpPr>
          <p:nvPr/>
        </p:nvSpPr>
        <p:spPr bwMode="auto">
          <a:xfrm>
            <a:off x="627063" y="2667000"/>
            <a:ext cx="33543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30728" name="Rectangle 46"/>
          <p:cNvSpPr>
            <a:spLocks noChangeArrowheads="1"/>
          </p:cNvSpPr>
          <p:nvPr/>
        </p:nvSpPr>
        <p:spPr bwMode="auto">
          <a:xfrm>
            <a:off x="446088" y="2579688"/>
            <a:ext cx="39846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1800" b="1"/>
              <a:t>0  1   2   3   4   5   6   7   8   9   10</a:t>
            </a:r>
          </a:p>
        </p:txBody>
      </p:sp>
      <p:sp>
        <p:nvSpPr>
          <p:cNvPr id="30729" name="Rectangle 47"/>
          <p:cNvSpPr>
            <a:spLocks noChangeArrowheads="1"/>
          </p:cNvSpPr>
          <p:nvPr/>
        </p:nvSpPr>
        <p:spPr bwMode="auto">
          <a:xfrm>
            <a:off x="533400" y="2438400"/>
            <a:ext cx="3143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atin typeface="Tahoma" pitchFamily="34" charset="0"/>
            </a:endParaRPr>
          </a:p>
        </p:txBody>
      </p:sp>
      <p:sp>
        <p:nvSpPr>
          <p:cNvPr id="30730" name="Oval 48"/>
          <p:cNvSpPr>
            <a:spLocks noChangeArrowheads="1"/>
          </p:cNvSpPr>
          <p:nvPr/>
        </p:nvSpPr>
        <p:spPr bwMode="auto">
          <a:xfrm>
            <a:off x="762000" y="24384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31" name="Oval 49"/>
          <p:cNvSpPr>
            <a:spLocks noChangeArrowheads="1"/>
          </p:cNvSpPr>
          <p:nvPr/>
        </p:nvSpPr>
        <p:spPr bwMode="auto">
          <a:xfrm>
            <a:off x="1066800" y="24384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32" name="Oval 50"/>
          <p:cNvSpPr>
            <a:spLocks noChangeArrowheads="1"/>
          </p:cNvSpPr>
          <p:nvPr/>
        </p:nvSpPr>
        <p:spPr bwMode="auto">
          <a:xfrm>
            <a:off x="1371600" y="24384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33" name="Oval 51"/>
          <p:cNvSpPr>
            <a:spLocks noChangeArrowheads="1"/>
          </p:cNvSpPr>
          <p:nvPr/>
        </p:nvSpPr>
        <p:spPr bwMode="auto">
          <a:xfrm>
            <a:off x="1676400" y="24384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34" name="Oval 52"/>
          <p:cNvSpPr>
            <a:spLocks noChangeArrowheads="1"/>
          </p:cNvSpPr>
          <p:nvPr/>
        </p:nvSpPr>
        <p:spPr bwMode="auto">
          <a:xfrm>
            <a:off x="1981200" y="24384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35" name="AutoShape 53"/>
          <p:cNvSpPr>
            <a:spLocks noChangeArrowheads="1"/>
          </p:cNvSpPr>
          <p:nvPr/>
        </p:nvSpPr>
        <p:spPr bwMode="auto">
          <a:xfrm rot="-5400000">
            <a:off x="1181100" y="3086100"/>
            <a:ext cx="609600" cy="228600"/>
          </a:xfrm>
          <a:prstGeom prst="rightArrow">
            <a:avLst>
              <a:gd name="adj1" fmla="val 50000"/>
              <a:gd name="adj2" fmla="val 67160"/>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36" name="Rectangle 54"/>
          <p:cNvSpPr>
            <a:spLocks noChangeArrowheads="1"/>
          </p:cNvSpPr>
          <p:nvPr/>
        </p:nvSpPr>
        <p:spPr bwMode="auto">
          <a:xfrm>
            <a:off x="1371600" y="3581400"/>
            <a:ext cx="1828800" cy="466725"/>
          </a:xfrm>
          <a:prstGeom prst="rect">
            <a:avLst/>
          </a:prstGeom>
          <a:solidFill>
            <a:srgbClr val="F4C7C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b="1"/>
              <a:t>Median = 3</a:t>
            </a:r>
          </a:p>
        </p:txBody>
      </p:sp>
      <p:sp>
        <p:nvSpPr>
          <p:cNvPr id="30737" name="Line 55"/>
          <p:cNvSpPr>
            <a:spLocks noChangeShapeType="1"/>
          </p:cNvSpPr>
          <p:nvPr/>
        </p:nvSpPr>
        <p:spPr bwMode="auto">
          <a:xfrm>
            <a:off x="4970463" y="2667000"/>
            <a:ext cx="33543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30738" name="Rectangle 56"/>
          <p:cNvSpPr>
            <a:spLocks noChangeArrowheads="1"/>
          </p:cNvSpPr>
          <p:nvPr/>
        </p:nvSpPr>
        <p:spPr bwMode="auto">
          <a:xfrm>
            <a:off x="4648200" y="2590800"/>
            <a:ext cx="39846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1800" b="1"/>
              <a:t>  0  1   2   3   4   5   6   7   8   9   10</a:t>
            </a:r>
          </a:p>
        </p:txBody>
      </p:sp>
      <p:sp>
        <p:nvSpPr>
          <p:cNvPr id="30739" name="Rectangle 57"/>
          <p:cNvSpPr>
            <a:spLocks noChangeArrowheads="1"/>
          </p:cNvSpPr>
          <p:nvPr/>
        </p:nvSpPr>
        <p:spPr bwMode="auto">
          <a:xfrm>
            <a:off x="4876800" y="2438400"/>
            <a:ext cx="3143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atin typeface="Tahoma" pitchFamily="34" charset="0"/>
            </a:endParaRPr>
          </a:p>
        </p:txBody>
      </p:sp>
      <p:sp>
        <p:nvSpPr>
          <p:cNvPr id="30740" name="Oval 58"/>
          <p:cNvSpPr>
            <a:spLocks noChangeArrowheads="1"/>
          </p:cNvSpPr>
          <p:nvPr/>
        </p:nvSpPr>
        <p:spPr bwMode="auto">
          <a:xfrm>
            <a:off x="5105400" y="24384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41" name="Oval 59"/>
          <p:cNvSpPr>
            <a:spLocks noChangeArrowheads="1"/>
          </p:cNvSpPr>
          <p:nvPr/>
        </p:nvSpPr>
        <p:spPr bwMode="auto">
          <a:xfrm>
            <a:off x="5410200" y="24384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42" name="Oval 60"/>
          <p:cNvSpPr>
            <a:spLocks noChangeArrowheads="1"/>
          </p:cNvSpPr>
          <p:nvPr/>
        </p:nvSpPr>
        <p:spPr bwMode="auto">
          <a:xfrm>
            <a:off x="5715000" y="24384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43" name="Oval 61"/>
          <p:cNvSpPr>
            <a:spLocks noChangeArrowheads="1"/>
          </p:cNvSpPr>
          <p:nvPr/>
        </p:nvSpPr>
        <p:spPr bwMode="auto">
          <a:xfrm>
            <a:off x="6019800" y="24384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44" name="Oval 62"/>
          <p:cNvSpPr>
            <a:spLocks noChangeArrowheads="1"/>
          </p:cNvSpPr>
          <p:nvPr/>
        </p:nvSpPr>
        <p:spPr bwMode="auto">
          <a:xfrm>
            <a:off x="8001000" y="2438400"/>
            <a:ext cx="228600" cy="2286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45" name="Rectangle 64"/>
          <p:cNvSpPr>
            <a:spLocks noChangeArrowheads="1"/>
          </p:cNvSpPr>
          <p:nvPr/>
        </p:nvSpPr>
        <p:spPr bwMode="auto">
          <a:xfrm>
            <a:off x="5715000" y="3581400"/>
            <a:ext cx="1828800" cy="466725"/>
          </a:xfrm>
          <a:prstGeom prst="rect">
            <a:avLst/>
          </a:prstGeom>
          <a:solidFill>
            <a:srgbClr val="F4C7C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b="1"/>
              <a:t>Median = 3</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09600" y="228600"/>
            <a:ext cx="8001000" cy="1036638"/>
          </a:xfrm>
        </p:spPr>
        <p:txBody>
          <a:bodyPr/>
          <a:lstStyle/>
          <a:p>
            <a:pPr eaLnBrk="1" hangingPunct="1"/>
            <a:r>
              <a:rPr lang="en-US" sz="3200" smtClean="0"/>
              <a:t>Median</a:t>
            </a:r>
            <a:r>
              <a:rPr lang="tr-TR" sz="3200" smtClean="0"/>
              <a:t> (Grouped Freq)</a:t>
            </a:r>
            <a:endParaRPr lang="en-US" sz="3200" smtClean="0">
              <a:solidFill>
                <a:schemeClr val="tx1"/>
              </a:solidFill>
              <a:cs typeface="Arial" charset="0"/>
            </a:endParaRPr>
          </a:p>
        </p:txBody>
      </p:sp>
      <p:sp>
        <p:nvSpPr>
          <p:cNvPr id="3" name="Content Placeholder 2"/>
          <p:cNvSpPr>
            <a:spLocks noGrp="1"/>
          </p:cNvSpPr>
          <p:nvPr>
            <p:ph idx="1"/>
          </p:nvPr>
        </p:nvSpPr>
        <p:spPr>
          <a:xfrm>
            <a:off x="395536" y="1600200"/>
            <a:ext cx="8496944" cy="5141168"/>
          </a:xfrm>
        </p:spPr>
        <p:txBody>
          <a:bodyPr/>
          <a:lstStyle/>
          <a:p>
            <a:pPr algn="just"/>
            <a:r>
              <a:rPr lang="en-US" dirty="0"/>
              <a:t>For grouped data, select the class containing the median (median class</a:t>
            </a:r>
            <a:r>
              <a:rPr lang="en-US" dirty="0" smtClean="0"/>
              <a:t>).</a:t>
            </a:r>
            <a:r>
              <a:rPr lang="en-US" dirty="0"/>
              <a:t> The median may be approximated </a:t>
            </a:r>
            <a:r>
              <a:rPr lang="en-US" dirty="0" smtClean="0"/>
              <a:t>by</a:t>
            </a:r>
            <a:endParaRPr lang="tr-TR" dirty="0" smtClean="0"/>
          </a:p>
          <a:p>
            <a:pPr algn="just"/>
            <a:endParaRPr lang="tr-TR" dirty="0"/>
          </a:p>
          <a:p>
            <a:pPr algn="just"/>
            <a:endParaRPr lang="tr-TR" dirty="0" smtClean="0"/>
          </a:p>
          <a:p>
            <a:pPr algn="just"/>
            <a:r>
              <a:rPr lang="en-US" i="1" dirty="0" smtClean="0"/>
              <a:t>L </a:t>
            </a:r>
            <a:r>
              <a:rPr lang="tr-TR" i="1" dirty="0" smtClean="0"/>
              <a:t>: </a:t>
            </a:r>
            <a:r>
              <a:rPr lang="en-US" dirty="0" smtClean="0"/>
              <a:t>the </a:t>
            </a:r>
            <a:r>
              <a:rPr lang="en-US" dirty="0"/>
              <a:t>lower boundary of the median class</a:t>
            </a:r>
            <a:r>
              <a:rPr lang="en-US" dirty="0" smtClean="0"/>
              <a:t>,</a:t>
            </a:r>
            <a:endParaRPr lang="tr-TR" dirty="0" smtClean="0"/>
          </a:p>
          <a:p>
            <a:pPr algn="just"/>
            <a:r>
              <a:rPr lang="en-US" i="1" dirty="0" err="1" smtClean="0"/>
              <a:t>fm</a:t>
            </a:r>
            <a:r>
              <a:rPr lang="en-US" i="1" dirty="0" smtClean="0"/>
              <a:t> </a:t>
            </a:r>
            <a:r>
              <a:rPr lang="tr-TR" i="1" dirty="0" smtClean="0"/>
              <a:t>: </a:t>
            </a:r>
            <a:r>
              <a:rPr lang="en-US" dirty="0" smtClean="0"/>
              <a:t>the </a:t>
            </a:r>
            <a:r>
              <a:rPr lang="en-US" dirty="0"/>
              <a:t>frequency of the </a:t>
            </a:r>
            <a:r>
              <a:rPr lang="en-US" dirty="0" smtClean="0"/>
              <a:t>median</a:t>
            </a:r>
            <a:r>
              <a:rPr lang="tr-TR" dirty="0" smtClean="0"/>
              <a:t> </a:t>
            </a:r>
            <a:r>
              <a:rPr lang="en-US" dirty="0" smtClean="0"/>
              <a:t>class,</a:t>
            </a:r>
            <a:endParaRPr lang="tr-TR" dirty="0" smtClean="0"/>
          </a:p>
          <a:p>
            <a:pPr algn="just"/>
            <a:r>
              <a:rPr lang="en-US" dirty="0" smtClean="0"/>
              <a:t>CF </a:t>
            </a:r>
            <a:r>
              <a:rPr lang="tr-TR" dirty="0" smtClean="0"/>
              <a:t>: </a:t>
            </a:r>
            <a:r>
              <a:rPr lang="en-US" dirty="0" smtClean="0"/>
              <a:t>the sum</a:t>
            </a:r>
            <a:r>
              <a:rPr lang="tr-TR" dirty="0" smtClean="0"/>
              <a:t> </a:t>
            </a:r>
            <a:r>
              <a:rPr lang="en-US" dirty="0" smtClean="0"/>
              <a:t>of </a:t>
            </a:r>
            <a:r>
              <a:rPr lang="tr-TR" dirty="0" smtClean="0"/>
              <a:t> f</a:t>
            </a:r>
            <a:r>
              <a:rPr lang="en-US" dirty="0" err="1" smtClean="0"/>
              <a:t>requencies</a:t>
            </a:r>
            <a:r>
              <a:rPr lang="en-US" dirty="0" smtClean="0"/>
              <a:t> </a:t>
            </a:r>
            <a:r>
              <a:rPr lang="en-US" dirty="0"/>
              <a:t>for all classes below the median class (</a:t>
            </a:r>
            <a:r>
              <a:rPr lang="en-US" dirty="0" smtClean="0"/>
              <a:t>a</a:t>
            </a:r>
            <a:r>
              <a:rPr lang="tr-TR" dirty="0" smtClean="0"/>
              <a:t> </a:t>
            </a:r>
            <a:r>
              <a:rPr lang="en-US" dirty="0" smtClean="0"/>
              <a:t>cumulative </a:t>
            </a:r>
            <a:r>
              <a:rPr lang="en-US" dirty="0"/>
              <a:t>frequency</a:t>
            </a:r>
            <a:r>
              <a:rPr lang="en-US" dirty="0" smtClean="0"/>
              <a:t>).</a:t>
            </a:r>
            <a:endParaRPr lang="tr-TR" dirty="0" smtClean="0"/>
          </a:p>
          <a:p>
            <a:pPr algn="just"/>
            <a:r>
              <a:rPr lang="tr-TR" dirty="0" smtClean="0"/>
              <a:t>i_m : interval width of the median class </a:t>
            </a:r>
            <a:endParaRPr lang="tr-TR" dirty="0"/>
          </a:p>
        </p:txBody>
      </p:sp>
      <mc:AlternateContent xmlns:mc="http://schemas.openxmlformats.org/markup-compatibility/2006" xmlns:a14="http://schemas.microsoft.com/office/drawing/2010/main">
        <mc:Choice Requires="a14">
          <p:sp>
            <p:nvSpPr>
              <p:cNvPr id="5" name="TextBox 4"/>
              <p:cNvSpPr txBox="1"/>
              <p:nvPr/>
            </p:nvSpPr>
            <p:spPr>
              <a:xfrm>
                <a:off x="2339752" y="2708920"/>
                <a:ext cx="4941171" cy="13367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sz="3000" b="0" i="1" smtClean="0">
                          <a:latin typeface="Cambria Math"/>
                        </a:rPr>
                        <m:t>𝑀𝑒𝑑</m:t>
                      </m:r>
                      <m:r>
                        <a:rPr lang="tr-TR" sz="3000" b="0" i="1" smtClean="0">
                          <a:latin typeface="Cambria Math"/>
                          <a:ea typeface="Cambria Math"/>
                        </a:rPr>
                        <m:t>≅</m:t>
                      </m:r>
                      <m:r>
                        <a:rPr lang="tr-TR" sz="3000" b="0" i="1" smtClean="0">
                          <a:latin typeface="Cambria Math"/>
                          <a:ea typeface="Cambria Math"/>
                        </a:rPr>
                        <m:t>𝐿</m:t>
                      </m:r>
                      <m:r>
                        <a:rPr lang="tr-TR" sz="3000" b="0" i="1" smtClean="0">
                          <a:latin typeface="Cambria Math"/>
                          <a:ea typeface="Cambria Math"/>
                        </a:rPr>
                        <m:t>+</m:t>
                      </m:r>
                      <m:f>
                        <m:fPr>
                          <m:ctrlPr>
                            <a:rPr lang="tr-TR" sz="3000" b="0" i="1" smtClean="0">
                              <a:latin typeface="Cambria Math"/>
                              <a:ea typeface="Cambria Math"/>
                            </a:rPr>
                          </m:ctrlPr>
                        </m:fPr>
                        <m:num>
                          <m:f>
                            <m:fPr>
                              <m:ctrlPr>
                                <a:rPr lang="tr-TR" sz="3000" b="0" i="1" smtClean="0">
                                  <a:latin typeface="Cambria Math"/>
                                  <a:ea typeface="Cambria Math"/>
                                </a:rPr>
                              </m:ctrlPr>
                            </m:fPr>
                            <m:num>
                              <m:r>
                                <a:rPr lang="tr-TR" sz="3000" b="0" i="1" smtClean="0">
                                  <a:latin typeface="Cambria Math"/>
                                  <a:ea typeface="Cambria Math"/>
                                </a:rPr>
                                <m:t>𝑁</m:t>
                              </m:r>
                            </m:num>
                            <m:den>
                              <m:r>
                                <a:rPr lang="tr-TR" sz="3000" b="0" i="1" smtClean="0">
                                  <a:latin typeface="Cambria Math"/>
                                  <a:ea typeface="Cambria Math"/>
                                </a:rPr>
                                <m:t>2</m:t>
                              </m:r>
                            </m:den>
                          </m:f>
                          <m:r>
                            <a:rPr lang="tr-TR" sz="3000" b="0" i="1" smtClean="0">
                              <a:latin typeface="Cambria Math"/>
                              <a:ea typeface="Cambria Math"/>
                            </a:rPr>
                            <m:t>−</m:t>
                          </m:r>
                          <m:r>
                            <a:rPr lang="tr-TR" sz="3000" b="0" i="1" smtClean="0">
                              <a:latin typeface="Cambria Math"/>
                              <a:ea typeface="Cambria Math"/>
                            </a:rPr>
                            <m:t>𝐶𝐹</m:t>
                          </m:r>
                        </m:num>
                        <m:den>
                          <m:sSub>
                            <m:sSubPr>
                              <m:ctrlPr>
                                <a:rPr lang="tr-TR" sz="3000" b="0" i="1" smtClean="0">
                                  <a:latin typeface="Cambria Math"/>
                                  <a:ea typeface="Cambria Math"/>
                                </a:rPr>
                              </m:ctrlPr>
                            </m:sSubPr>
                            <m:e>
                              <m:r>
                                <a:rPr lang="tr-TR" sz="3000" b="0" i="1" smtClean="0">
                                  <a:latin typeface="Cambria Math"/>
                                  <a:ea typeface="Cambria Math"/>
                                </a:rPr>
                                <m:t>𝑓</m:t>
                              </m:r>
                            </m:e>
                            <m:sub>
                              <m:r>
                                <a:rPr lang="tr-TR" sz="3000" b="0" i="1" smtClean="0">
                                  <a:latin typeface="Cambria Math"/>
                                  <a:ea typeface="Cambria Math"/>
                                </a:rPr>
                                <m:t>𝑚</m:t>
                              </m:r>
                            </m:sub>
                          </m:sSub>
                        </m:den>
                      </m:f>
                      <m:sSub>
                        <m:sSubPr>
                          <m:ctrlPr>
                            <a:rPr lang="tr-TR" sz="3000" b="0" i="1" smtClean="0">
                              <a:latin typeface="Cambria Math"/>
                              <a:ea typeface="Cambria Math"/>
                            </a:rPr>
                          </m:ctrlPr>
                        </m:sSubPr>
                        <m:e>
                          <m:r>
                            <a:rPr lang="tr-TR" sz="3000" b="0" i="1" smtClean="0">
                              <a:latin typeface="Cambria Math"/>
                              <a:ea typeface="Cambria Math"/>
                            </a:rPr>
                            <m:t>𝑖</m:t>
                          </m:r>
                        </m:e>
                        <m:sub>
                          <m:r>
                            <a:rPr lang="tr-TR" sz="3000" b="0" i="1" smtClean="0">
                              <a:latin typeface="Cambria Math"/>
                              <a:ea typeface="Cambria Math"/>
                            </a:rPr>
                            <m:t>𝑚</m:t>
                          </m:r>
                        </m:sub>
                      </m:sSub>
                    </m:oMath>
                  </m:oMathPara>
                </a14:m>
                <a:endParaRPr lang="tr-TR" sz="3000" dirty="0"/>
              </a:p>
            </p:txBody>
          </p:sp>
        </mc:Choice>
        <mc:Fallback xmlns="">
          <p:sp>
            <p:nvSpPr>
              <p:cNvPr id="5" name="TextBox 4"/>
              <p:cNvSpPr txBox="1">
                <a:spLocks noRot="1" noChangeAspect="1" noMove="1" noResize="1" noEditPoints="1" noAdjustHandles="1" noChangeArrowheads="1" noChangeShapeType="1" noTextEdit="1"/>
              </p:cNvSpPr>
              <p:nvPr/>
            </p:nvSpPr>
            <p:spPr>
              <a:xfrm>
                <a:off x="2339752" y="2708920"/>
                <a:ext cx="4941171" cy="1336713"/>
              </a:xfrm>
              <a:prstGeom prst="rect">
                <a:avLst/>
              </a:prstGeom>
              <a:blipFill rotWithShape="1">
                <a:blip r:embed="rId3"/>
                <a:stretch>
                  <a:fillRect/>
                </a:stretch>
              </a:blipFill>
            </p:spPr>
            <p:txBody>
              <a:bodyPr/>
              <a:lstStyle/>
              <a:p>
                <a:r>
                  <a:rPr lang="tr-TR">
                    <a:noFill/>
                  </a:rPr>
                  <a:t> </a:t>
                </a:r>
              </a:p>
            </p:txBody>
          </p:sp>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pPr>
              <a:defRPr/>
            </a:pPr>
            <a:r>
              <a:rPr lang="en-US"/>
              <a:t>Chap 3-</a:t>
            </a:r>
            <a:fld id="{81BE7FE1-8131-40EF-AE60-C380168A733E}" type="slidenum">
              <a:rPr lang="en-US"/>
              <a:pPr>
                <a:defRPr/>
              </a:pPr>
              <a:t>29</a:t>
            </a:fld>
            <a:endParaRPr lang="en-US"/>
          </a:p>
        </p:txBody>
      </p:sp>
      <p:sp>
        <p:nvSpPr>
          <p:cNvPr id="32771" name="Rectangle 3"/>
          <p:cNvSpPr>
            <a:spLocks noGrp="1" noChangeArrowheads="1"/>
          </p:cNvSpPr>
          <p:nvPr>
            <p:ph type="body" idx="4294967295"/>
          </p:nvPr>
        </p:nvSpPr>
        <p:spPr>
          <a:xfrm>
            <a:off x="533400" y="1600200"/>
            <a:ext cx="8305800" cy="4343400"/>
          </a:xfrm>
        </p:spPr>
        <p:txBody>
          <a:bodyPr/>
          <a:lstStyle/>
          <a:p>
            <a:pPr algn="just" eaLnBrk="1" hangingPunct="1"/>
            <a:r>
              <a:rPr lang="en-US" smtClean="0"/>
              <a:t>If data are perfectly normal, then the mean, median and mode are exactly the same.</a:t>
            </a:r>
          </a:p>
          <a:p>
            <a:pPr algn="just" eaLnBrk="1" hangingPunct="1"/>
            <a:r>
              <a:rPr lang="en-US" smtClean="0"/>
              <a:t>I would prefer to use the mean whenever possible since it uses information from EVERY score.</a:t>
            </a:r>
            <a:r>
              <a:rPr lang="tr-TR" smtClean="0"/>
              <a:t> BUT...</a:t>
            </a:r>
            <a:endParaRPr lang="en-US" smtClean="0"/>
          </a:p>
          <a:p>
            <a:pPr algn="just" eaLnBrk="1" hangingPunct="1"/>
            <a:r>
              <a:rPr lang="en-US" b="1" smtClean="0">
                <a:solidFill>
                  <a:schemeClr val="folHlink"/>
                </a:solidFill>
              </a:rPr>
              <a:t>Mean</a:t>
            </a:r>
            <a:r>
              <a:rPr lang="en-US" smtClean="0">
                <a:solidFill>
                  <a:schemeClr val="folHlink"/>
                </a:solidFill>
              </a:rPr>
              <a:t> </a:t>
            </a:r>
            <a:r>
              <a:rPr lang="en-US" smtClean="0"/>
              <a:t>is generally used, unless extreme values (outliers) exist</a:t>
            </a:r>
          </a:p>
          <a:p>
            <a:pPr algn="just" eaLnBrk="1" hangingPunct="1">
              <a:spcBef>
                <a:spcPct val="55000"/>
              </a:spcBef>
            </a:pPr>
            <a:r>
              <a:rPr lang="en-US" smtClean="0"/>
              <a:t>Then </a:t>
            </a:r>
            <a:r>
              <a:rPr lang="en-US" b="1" smtClean="0">
                <a:solidFill>
                  <a:schemeClr val="folHlink"/>
                </a:solidFill>
              </a:rPr>
              <a:t>median</a:t>
            </a:r>
            <a:r>
              <a:rPr lang="en-US" smtClean="0">
                <a:solidFill>
                  <a:schemeClr val="folHlink"/>
                </a:solidFill>
              </a:rPr>
              <a:t> </a:t>
            </a:r>
            <a:r>
              <a:rPr lang="en-US" smtClean="0"/>
              <a:t>is often used, since the median is not sensitive to extreme values.</a:t>
            </a:r>
          </a:p>
          <a:p>
            <a:pPr marL="742950" lvl="1" indent="-285750" algn="just" eaLnBrk="1" hangingPunct="1"/>
            <a:r>
              <a:rPr lang="en-US" smtClean="0">
                <a:solidFill>
                  <a:schemeClr val="hlink"/>
                </a:solidFill>
              </a:rPr>
              <a:t>Example:</a:t>
            </a:r>
            <a:r>
              <a:rPr lang="en-US" smtClean="0"/>
              <a:t> Median home prices may be reported for a region – less sensitive to outliers</a:t>
            </a:r>
          </a:p>
        </p:txBody>
      </p:sp>
      <p:sp>
        <p:nvSpPr>
          <p:cNvPr id="32772" name="Rectangle 5"/>
          <p:cNvSpPr>
            <a:spLocks noGrp="1" noChangeArrowheads="1"/>
          </p:cNvSpPr>
          <p:nvPr>
            <p:ph type="title"/>
          </p:nvPr>
        </p:nvSpPr>
        <p:spPr>
          <a:xfrm>
            <a:off x="990600" y="228600"/>
            <a:ext cx="7793038" cy="1066800"/>
          </a:xfrm>
          <a:noFill/>
        </p:spPr>
        <p:txBody>
          <a:bodyPr/>
          <a:lstStyle/>
          <a:p>
            <a:pPr defTabSz="914400" eaLnBrk="1" hangingPunct="1">
              <a:lnSpc>
                <a:spcPct val="80000"/>
              </a:lnSpc>
            </a:pPr>
            <a:r>
              <a:rPr lang="en-US" smtClean="0"/>
              <a:t> Which measure of location </a:t>
            </a:r>
            <a:br>
              <a:rPr lang="en-US" smtClean="0"/>
            </a:br>
            <a:r>
              <a:rPr lang="en-US" smtClean="0"/>
              <a:t>is the “best”?</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tr-TR" smtClean="0"/>
              <a:t>Descriptive Statistics</a:t>
            </a:r>
          </a:p>
        </p:txBody>
      </p:sp>
      <p:sp>
        <p:nvSpPr>
          <p:cNvPr id="6147" name="Content Placeholder 2"/>
          <p:cNvSpPr>
            <a:spLocks noGrp="1"/>
          </p:cNvSpPr>
          <p:nvPr>
            <p:ph idx="1"/>
          </p:nvPr>
        </p:nvSpPr>
        <p:spPr>
          <a:xfrm>
            <a:off x="762000" y="1600200"/>
            <a:ext cx="8077200" cy="4648200"/>
          </a:xfrm>
        </p:spPr>
        <p:txBody>
          <a:bodyPr/>
          <a:lstStyle/>
          <a:p>
            <a:pPr eaLnBrk="1" hangingPunct="1"/>
            <a:r>
              <a:rPr lang="tr-TR" smtClean="0"/>
              <a:t>With charts and graphs, we can have an idea about the distribution of the data. How the data is distributed among the values of the variables.</a:t>
            </a:r>
          </a:p>
          <a:p>
            <a:pPr eaLnBrk="1" hangingPunct="1"/>
            <a:r>
              <a:rPr lang="tr-TR" smtClean="0"/>
              <a:t>When we are concerned with describing the characteristics of the frequency distributions, we need some measures.</a:t>
            </a:r>
          </a:p>
          <a:p>
            <a:pPr eaLnBrk="1" hangingPunct="1"/>
            <a:r>
              <a:rPr lang="tr-TR" smtClean="0"/>
              <a:t>What are the characteristics?</a:t>
            </a:r>
          </a:p>
          <a:p>
            <a:pPr lvl="1" eaLnBrk="1" hangingPunct="1"/>
            <a:r>
              <a:rPr lang="tr-TR" smtClean="0"/>
              <a:t>Where is the center?</a:t>
            </a:r>
          </a:p>
          <a:p>
            <a:pPr lvl="1" eaLnBrk="1" hangingPunct="1"/>
            <a:r>
              <a:rPr lang="tr-TR" smtClean="0"/>
              <a:t>What is the range?</a:t>
            </a:r>
          </a:p>
          <a:p>
            <a:pPr lvl="1" eaLnBrk="1" hangingPunct="1"/>
            <a:r>
              <a:rPr lang="tr-TR" smtClean="0"/>
              <a:t>What is the shape of the distribution?</a:t>
            </a:r>
          </a:p>
        </p:txBody>
      </p:sp>
      <p:sp>
        <p:nvSpPr>
          <p:cNvPr id="4" name="Slide Number Placeholder 3"/>
          <p:cNvSpPr>
            <a:spLocks noGrp="1"/>
          </p:cNvSpPr>
          <p:nvPr>
            <p:ph type="sldNum" sz="quarter" idx="10"/>
          </p:nvPr>
        </p:nvSpPr>
        <p:spPr/>
        <p:txBody>
          <a:bodyPr/>
          <a:lstStyle/>
          <a:p>
            <a:pPr>
              <a:defRPr/>
            </a:pPr>
            <a:r>
              <a:rPr lang="en-US"/>
              <a:t>Chap 3-</a:t>
            </a:r>
            <a:fld id="{EAC916BC-9A80-40DC-85C1-09E9C4CCB22F}" type="slidenum">
              <a:rPr lang="en-US"/>
              <a:pPr>
                <a:defRPr/>
              </a:pPr>
              <a:t>3</a:t>
            </a:fld>
            <a:endParaRPr lang="en-US"/>
          </a:p>
        </p:txBody>
      </p:sp>
      <p:sp>
        <p:nvSpPr>
          <p:cNvPr id="5" name="Footer Placeholder 4"/>
          <p:cNvSpPr>
            <a:spLocks noGrp="1"/>
          </p:cNvSpPr>
          <p:nvPr>
            <p:ph type="ftr" sz="quarter" idx="11"/>
          </p:nvPr>
        </p:nvSpPr>
        <p:spPr/>
        <p:txBody>
          <a:bodyPr/>
          <a:lstStyle/>
          <a:p>
            <a:pPr>
              <a:defRPr/>
            </a:pPr>
            <a:r>
              <a:rPr lang="en-US"/>
              <a:t>A Course In Business Statistics, 4th © 2006 Prentice-Hall, Inc.</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tr-TR" smtClean="0">
                <a:solidFill>
                  <a:schemeClr val="tx1"/>
                </a:solidFill>
              </a:rPr>
              <a:t>An example</a:t>
            </a:r>
            <a:endParaRPr lang="en-US" smtClean="0">
              <a:solidFill>
                <a:schemeClr val="tx1"/>
              </a:solidFill>
            </a:endParaRPr>
          </a:p>
        </p:txBody>
      </p:sp>
      <p:sp>
        <p:nvSpPr>
          <p:cNvPr id="88067" name="Rectangle 3"/>
          <p:cNvSpPr>
            <a:spLocks noGrp="1" noChangeArrowheads="1"/>
          </p:cNvSpPr>
          <p:nvPr>
            <p:ph type="body" idx="1"/>
          </p:nvPr>
        </p:nvSpPr>
        <p:spPr>
          <a:xfrm>
            <a:off x="328613" y="1941513"/>
            <a:ext cx="8208962" cy="1143000"/>
          </a:xfrm>
        </p:spPr>
        <p:txBody>
          <a:bodyPr/>
          <a:lstStyle/>
          <a:p>
            <a:pPr eaLnBrk="1" hangingPunct="1">
              <a:defRPr/>
            </a:pPr>
            <a:r>
              <a:rPr lang="en-US" dirty="0">
                <a:latin typeface="+mj-lt"/>
              </a:rPr>
              <a:t>Consider these means for weekly candy bar consumption.</a:t>
            </a:r>
          </a:p>
          <a:p>
            <a:pPr eaLnBrk="1" hangingPunct="1">
              <a:buFont typeface="Wingdings" pitchFamily="2" charset="2"/>
              <a:buNone/>
              <a:defRPr/>
            </a:pPr>
            <a:endParaRPr lang="en-US" dirty="0">
              <a:latin typeface="+mj-lt"/>
            </a:endParaRPr>
          </a:p>
          <a:p>
            <a:pPr eaLnBrk="1" hangingPunct="1">
              <a:buFont typeface="Wingdings" pitchFamily="2" charset="2"/>
              <a:buNone/>
              <a:defRPr/>
            </a:pPr>
            <a:endParaRPr lang="en-US" dirty="0">
              <a:latin typeface="+mj-lt"/>
            </a:endParaRPr>
          </a:p>
        </p:txBody>
      </p:sp>
      <p:sp>
        <p:nvSpPr>
          <p:cNvPr id="88068" name="Text Box 4"/>
          <p:cNvSpPr txBox="1">
            <a:spLocks noChangeArrowheads="1"/>
          </p:cNvSpPr>
          <p:nvPr/>
        </p:nvSpPr>
        <p:spPr bwMode="auto">
          <a:xfrm>
            <a:off x="76200" y="3200400"/>
            <a:ext cx="44196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dirty="0">
                <a:latin typeface="+mj-lt"/>
              </a:rPr>
              <a:t>X = {7, 8, 6, 7, 7, 6, 8, 7}</a:t>
            </a:r>
          </a:p>
          <a:p>
            <a:pPr>
              <a:spcBef>
                <a:spcPct val="50000"/>
              </a:spcBef>
              <a:defRPr/>
            </a:pPr>
            <a:r>
              <a:rPr lang="tr-TR" dirty="0">
                <a:latin typeface="+mj-lt"/>
              </a:rPr>
              <a:t>  </a:t>
            </a:r>
            <a:r>
              <a:rPr lang="en-US" dirty="0">
                <a:latin typeface="+mj-lt"/>
              </a:rPr>
              <a:t> = (7+8+6+7+7+6+8+7)/8</a:t>
            </a:r>
          </a:p>
          <a:p>
            <a:pPr>
              <a:spcBef>
                <a:spcPct val="50000"/>
              </a:spcBef>
              <a:defRPr/>
            </a:pPr>
            <a:r>
              <a:rPr lang="tr-TR" dirty="0">
                <a:latin typeface="+mj-lt"/>
              </a:rPr>
              <a:t>  </a:t>
            </a:r>
            <a:r>
              <a:rPr lang="en-US" dirty="0">
                <a:latin typeface="+mj-lt"/>
              </a:rPr>
              <a:t> = 7</a:t>
            </a:r>
          </a:p>
        </p:txBody>
      </p:sp>
      <p:sp>
        <p:nvSpPr>
          <p:cNvPr id="88069" name="Text Box 5"/>
          <p:cNvSpPr txBox="1">
            <a:spLocks noChangeArrowheads="1"/>
          </p:cNvSpPr>
          <p:nvPr/>
        </p:nvSpPr>
        <p:spPr bwMode="auto">
          <a:xfrm>
            <a:off x="4495800" y="3200400"/>
            <a:ext cx="4419600" cy="144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200" dirty="0">
                <a:latin typeface="+mj-lt"/>
              </a:rPr>
              <a:t>X = {12, 2, 0, 14, 10, 9, 5, 4}</a:t>
            </a:r>
          </a:p>
          <a:p>
            <a:pPr>
              <a:spcBef>
                <a:spcPct val="50000"/>
              </a:spcBef>
              <a:defRPr/>
            </a:pPr>
            <a:r>
              <a:rPr lang="tr-TR" sz="2200" dirty="0">
                <a:latin typeface="+mj-lt"/>
              </a:rPr>
              <a:t>   </a:t>
            </a:r>
            <a:r>
              <a:rPr lang="en-US" sz="2200" dirty="0">
                <a:latin typeface="+mj-lt"/>
              </a:rPr>
              <a:t>= (12+2+0+14+10+9+5+4)/8</a:t>
            </a:r>
          </a:p>
          <a:p>
            <a:pPr>
              <a:spcBef>
                <a:spcPct val="50000"/>
              </a:spcBef>
              <a:defRPr/>
            </a:pPr>
            <a:r>
              <a:rPr lang="tr-TR" sz="2200" dirty="0">
                <a:latin typeface="+mj-lt"/>
              </a:rPr>
              <a:t>   </a:t>
            </a:r>
            <a:r>
              <a:rPr lang="en-US" sz="2200" dirty="0">
                <a:latin typeface="+mj-lt"/>
              </a:rPr>
              <a:t>= 7</a:t>
            </a:r>
          </a:p>
        </p:txBody>
      </p:sp>
      <p:sp>
        <p:nvSpPr>
          <p:cNvPr id="2" name="TextBox 1"/>
          <p:cNvSpPr txBox="1">
            <a:spLocks noRot="1" noChangeAspect="1" noMove="1" noResize="1" noEditPoints="1" noAdjustHandles="1" noChangeArrowheads="1" noChangeShapeType="1" noTextEdit="1"/>
          </p:cNvSpPr>
          <p:nvPr/>
        </p:nvSpPr>
        <p:spPr>
          <a:xfrm>
            <a:off x="4477100" y="3653135"/>
            <a:ext cx="475900" cy="461665"/>
          </a:xfrm>
          <a:prstGeom prst="rect">
            <a:avLst/>
          </a:prstGeom>
          <a:blipFill rotWithShape="1">
            <a:blip r:embed="rId3"/>
            <a:stretch>
              <a:fillRect r="-10127"/>
            </a:stretch>
          </a:blipFill>
        </p:spPr>
        <p:txBody>
          <a:bodyPr/>
          <a:lstStyle/>
          <a:p>
            <a:pPr>
              <a:defRPr/>
            </a:pPr>
            <a:r>
              <a:rPr lang="tr-TR">
                <a:noFill/>
              </a:rPr>
              <a:t> </a:t>
            </a:r>
          </a:p>
        </p:txBody>
      </p:sp>
      <p:sp>
        <p:nvSpPr>
          <p:cNvPr id="12" name="TextBox 11"/>
          <p:cNvSpPr txBox="1">
            <a:spLocks noRot="1" noChangeAspect="1" noMove="1" noResize="1" noEditPoints="1" noAdjustHandles="1" noChangeArrowheads="1" noChangeShapeType="1" noTextEdit="1"/>
          </p:cNvSpPr>
          <p:nvPr/>
        </p:nvSpPr>
        <p:spPr>
          <a:xfrm>
            <a:off x="4477100" y="4148435"/>
            <a:ext cx="475900" cy="461665"/>
          </a:xfrm>
          <a:prstGeom prst="rect">
            <a:avLst/>
          </a:prstGeom>
          <a:blipFill rotWithShape="1">
            <a:blip r:embed="rId4"/>
            <a:stretch>
              <a:fillRect r="-10127"/>
            </a:stretch>
          </a:blipFill>
        </p:spPr>
        <p:txBody>
          <a:bodyPr/>
          <a:lstStyle/>
          <a:p>
            <a:pPr>
              <a:defRPr/>
            </a:pPr>
            <a:r>
              <a:rPr lang="tr-TR">
                <a:noFill/>
              </a:rPr>
              <a:t> </a:t>
            </a:r>
          </a:p>
        </p:txBody>
      </p:sp>
      <p:sp>
        <p:nvSpPr>
          <p:cNvPr id="13" name="TextBox 12"/>
          <p:cNvSpPr txBox="1">
            <a:spLocks noRot="1" noChangeAspect="1" noMove="1" noResize="1" noEditPoints="1" noAdjustHandles="1" noChangeArrowheads="1" noChangeShapeType="1" noTextEdit="1"/>
          </p:cNvSpPr>
          <p:nvPr/>
        </p:nvSpPr>
        <p:spPr>
          <a:xfrm>
            <a:off x="76200" y="4286250"/>
            <a:ext cx="475900" cy="461665"/>
          </a:xfrm>
          <a:prstGeom prst="rect">
            <a:avLst/>
          </a:prstGeom>
          <a:blipFill rotWithShape="1">
            <a:blip r:embed="rId5"/>
            <a:stretch>
              <a:fillRect r="-10256"/>
            </a:stretch>
          </a:blipFill>
        </p:spPr>
        <p:txBody>
          <a:bodyPr/>
          <a:lstStyle/>
          <a:p>
            <a:pPr>
              <a:defRPr/>
            </a:pPr>
            <a:r>
              <a:rPr lang="tr-TR">
                <a:noFill/>
              </a:rPr>
              <a:t> </a:t>
            </a:r>
          </a:p>
        </p:txBody>
      </p:sp>
      <p:sp>
        <p:nvSpPr>
          <p:cNvPr id="14" name="TextBox 13"/>
          <p:cNvSpPr txBox="1">
            <a:spLocks noRot="1" noChangeAspect="1" noMove="1" noResize="1" noEditPoints="1" noAdjustHandles="1" noChangeArrowheads="1" noChangeShapeType="1" noTextEdit="1"/>
          </p:cNvSpPr>
          <p:nvPr/>
        </p:nvSpPr>
        <p:spPr>
          <a:xfrm>
            <a:off x="76200" y="3733800"/>
            <a:ext cx="475900" cy="461665"/>
          </a:xfrm>
          <a:prstGeom prst="rect">
            <a:avLst/>
          </a:prstGeom>
          <a:blipFill rotWithShape="1">
            <a:blip r:embed="rId6"/>
            <a:stretch>
              <a:fillRect r="-10256"/>
            </a:stretch>
          </a:blipFill>
        </p:spPr>
        <p:txBody>
          <a:bodyPr/>
          <a:lstStyle/>
          <a:p>
            <a:pPr>
              <a:defRPr/>
            </a:pPr>
            <a:r>
              <a:rPr lang="tr-TR">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8068"/>
                                        </p:tgtEl>
                                        <p:attrNameLst>
                                          <p:attrName>style.visibility</p:attrName>
                                        </p:attrNameLst>
                                      </p:cBhvr>
                                      <p:to>
                                        <p:strVal val="visible"/>
                                      </p:to>
                                    </p:set>
                                    <p:anim calcmode="lin" valueType="num">
                                      <p:cBhvr additive="base">
                                        <p:cTn id="7" dur="500" fill="hold"/>
                                        <p:tgtEl>
                                          <p:spTgt spid="88068"/>
                                        </p:tgtEl>
                                        <p:attrNameLst>
                                          <p:attrName>ppt_x</p:attrName>
                                        </p:attrNameLst>
                                      </p:cBhvr>
                                      <p:tavLst>
                                        <p:tav tm="0">
                                          <p:val>
                                            <p:strVal val="0-#ppt_w/2"/>
                                          </p:val>
                                        </p:tav>
                                        <p:tav tm="100000">
                                          <p:val>
                                            <p:strVal val="#ppt_x"/>
                                          </p:val>
                                        </p:tav>
                                      </p:tavLst>
                                    </p:anim>
                                    <p:anim calcmode="lin" valueType="num">
                                      <p:cBhvr additive="base">
                                        <p:cTn id="8" dur="500" fill="hold"/>
                                        <p:tgtEl>
                                          <p:spTgt spid="880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8069"/>
                                        </p:tgtEl>
                                        <p:attrNameLst>
                                          <p:attrName>style.visibility</p:attrName>
                                        </p:attrNameLst>
                                      </p:cBhvr>
                                      <p:to>
                                        <p:strVal val="visible"/>
                                      </p:to>
                                    </p:set>
                                    <p:anim calcmode="lin" valueType="num">
                                      <p:cBhvr additive="base">
                                        <p:cTn id="13" dur="500" fill="hold"/>
                                        <p:tgtEl>
                                          <p:spTgt spid="88069"/>
                                        </p:tgtEl>
                                        <p:attrNameLst>
                                          <p:attrName>ppt_x</p:attrName>
                                        </p:attrNameLst>
                                      </p:cBhvr>
                                      <p:tavLst>
                                        <p:tav tm="0">
                                          <p:val>
                                            <p:strVal val="1+#ppt_w/2"/>
                                          </p:val>
                                        </p:tav>
                                        <p:tav tm="100000">
                                          <p:val>
                                            <p:strVal val="#ppt_x"/>
                                          </p:val>
                                        </p:tav>
                                      </p:tavLst>
                                    </p:anim>
                                    <p:anim calcmode="lin" valueType="num">
                                      <p:cBhvr additive="base">
                                        <p:cTn id="14" dur="500" fill="hold"/>
                                        <p:tgtEl>
                                          <p:spTgt spid="880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utoUpdateAnimBg="0"/>
      <p:bldP spid="88069"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endParaRPr lang="tr-TR" smtClean="0"/>
          </a:p>
        </p:txBody>
      </p:sp>
      <p:sp>
        <p:nvSpPr>
          <p:cNvPr id="34819" name="Content Placeholder 2"/>
          <p:cNvSpPr>
            <a:spLocks noGrp="1"/>
          </p:cNvSpPr>
          <p:nvPr>
            <p:ph idx="1"/>
          </p:nvPr>
        </p:nvSpPr>
        <p:spPr/>
        <p:txBody>
          <a:bodyPr/>
          <a:lstStyle/>
          <a:p>
            <a:r>
              <a:rPr lang="tr-TR" smtClean="0"/>
              <a:t>On Friday, we will do some practical exercises on mean, mode and median.</a:t>
            </a:r>
          </a:p>
          <a:p>
            <a:r>
              <a:rPr lang="tr-TR" smtClean="0"/>
              <a:t>See you on Friday.</a:t>
            </a:r>
          </a:p>
        </p:txBody>
      </p:sp>
      <p:sp>
        <p:nvSpPr>
          <p:cNvPr id="4" name="Slide Number Placeholder 3"/>
          <p:cNvSpPr>
            <a:spLocks noGrp="1"/>
          </p:cNvSpPr>
          <p:nvPr>
            <p:ph type="sldNum" sz="quarter" idx="10"/>
          </p:nvPr>
        </p:nvSpPr>
        <p:spPr/>
        <p:txBody>
          <a:bodyPr/>
          <a:lstStyle/>
          <a:p>
            <a:pPr>
              <a:defRPr/>
            </a:pPr>
            <a:r>
              <a:rPr lang="en-US" smtClean="0"/>
              <a:t>Chap 3-</a:t>
            </a:r>
            <a:fld id="{94E995F0-9D88-4DAE-9A85-BEE2E3EE6D32}" type="slidenum">
              <a:rPr lang="en-US" smtClean="0"/>
              <a:pPr>
                <a:defRPr/>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dirty="0"/>
          </a:p>
        </p:txBody>
      </p:sp>
      <p:sp>
        <p:nvSpPr>
          <p:cNvPr id="3" name="Content Placeholder 2"/>
          <p:cNvSpPr>
            <a:spLocks noGrp="1"/>
          </p:cNvSpPr>
          <p:nvPr>
            <p:ph idx="1"/>
          </p:nvPr>
        </p:nvSpPr>
        <p:spPr/>
        <p:txBody>
          <a:bodyPr/>
          <a:lstStyle/>
          <a:p>
            <a:r>
              <a:rPr lang="tr-TR" dirty="0" smtClean="0"/>
              <a:t>Today we will see the other measures of central tendency such as:</a:t>
            </a:r>
          </a:p>
          <a:p>
            <a:pPr lvl="1"/>
            <a:r>
              <a:rPr lang="tr-TR" dirty="0"/>
              <a:t>Quartiles – Percentiles</a:t>
            </a:r>
          </a:p>
          <a:p>
            <a:pPr lvl="1"/>
            <a:r>
              <a:rPr lang="tr-TR" dirty="0"/>
              <a:t>Weighted Mean</a:t>
            </a:r>
          </a:p>
          <a:p>
            <a:pPr lvl="1"/>
            <a:r>
              <a:rPr lang="tr-TR" dirty="0"/>
              <a:t>Geometric Mean</a:t>
            </a:r>
          </a:p>
          <a:p>
            <a:endParaRPr lang="tr-TR" dirty="0" smtClean="0"/>
          </a:p>
          <a:p>
            <a:pPr marL="0" indent="0">
              <a:buNone/>
            </a:pPr>
            <a:r>
              <a:rPr lang="tr-TR" dirty="0"/>
              <a:t>a</a:t>
            </a:r>
            <a:r>
              <a:rPr lang="tr-TR" dirty="0" smtClean="0"/>
              <a:t>nd we will see when we use these measures.</a:t>
            </a:r>
          </a:p>
          <a:p>
            <a:pPr marL="0" indent="0">
              <a:buNone/>
            </a:pPr>
            <a:endParaRPr lang="tr-TR" dirty="0" smtClean="0"/>
          </a:p>
          <a:p>
            <a:pPr marL="0" indent="0">
              <a:buNone/>
            </a:pPr>
            <a:r>
              <a:rPr lang="tr-TR" dirty="0" smtClean="0"/>
              <a:t>Remember last week we learned about MEAN, MEDIAN and MODE?</a:t>
            </a:r>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32</a:t>
            </a:fld>
            <a:endParaRPr lang="en-US"/>
          </a:p>
        </p:txBody>
      </p:sp>
    </p:spTree>
    <p:extLst>
      <p:ext uri="{BB962C8B-B14F-4D97-AF65-F5344CB8AC3E}">
        <p14:creationId xmlns:p14="http://schemas.microsoft.com/office/powerpoint/2010/main" val="329284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2"/>
          <p:cNvSpPr>
            <a:spLocks noGrp="1"/>
          </p:cNvSpPr>
          <p:nvPr>
            <p:ph type="sldNum" sz="quarter" idx="10"/>
          </p:nvPr>
        </p:nvSpPr>
        <p:spPr/>
        <p:txBody>
          <a:bodyPr/>
          <a:lstStyle/>
          <a:p>
            <a:pPr>
              <a:defRPr/>
            </a:pPr>
            <a:r>
              <a:rPr lang="en-US"/>
              <a:t>Chap 3-</a:t>
            </a:r>
            <a:fld id="{F146E944-9CC8-4CB2-958F-1B1E05FCF939}" type="slidenum">
              <a:rPr lang="en-US"/>
              <a:pPr>
                <a:defRPr/>
              </a:pPr>
              <a:t>33</a:t>
            </a:fld>
            <a:endParaRPr lang="en-US"/>
          </a:p>
        </p:txBody>
      </p:sp>
      <p:sp>
        <p:nvSpPr>
          <p:cNvPr id="15" name="Footer Placeholder 3"/>
          <p:cNvSpPr>
            <a:spLocks noGrp="1"/>
          </p:cNvSpPr>
          <p:nvPr>
            <p:ph type="ftr" sz="quarter" idx="11"/>
          </p:nvPr>
        </p:nvSpPr>
        <p:spPr/>
        <p:txBody>
          <a:bodyPr/>
          <a:lstStyle/>
          <a:p>
            <a:pPr>
              <a:defRPr/>
            </a:pPr>
            <a:r>
              <a:rPr lang="en-US"/>
              <a:t>A Course In Business Statistics, 4th © 2006 Prentice-Hall, Inc.</a:t>
            </a:r>
          </a:p>
        </p:txBody>
      </p:sp>
      <p:sp>
        <p:nvSpPr>
          <p:cNvPr id="36868" name="Rectangle 2"/>
          <p:cNvSpPr>
            <a:spLocks noGrp="1" noChangeArrowheads="1"/>
          </p:cNvSpPr>
          <p:nvPr>
            <p:ph type="body" idx="4294967295"/>
          </p:nvPr>
        </p:nvSpPr>
        <p:spPr>
          <a:xfrm>
            <a:off x="838200" y="1676400"/>
            <a:ext cx="7772400" cy="990600"/>
          </a:xfrm>
        </p:spPr>
        <p:txBody>
          <a:bodyPr/>
          <a:lstStyle/>
          <a:p>
            <a:pPr marL="342900" indent="-342900" defTabSz="914400" eaLnBrk="1" hangingPunct="1"/>
            <a:r>
              <a:rPr lang="en-US" sz="2700" smtClean="0"/>
              <a:t>Five houses on a hill by the beach</a:t>
            </a:r>
          </a:p>
        </p:txBody>
      </p:sp>
      <p:sp>
        <p:nvSpPr>
          <p:cNvPr id="36869" name="Rectangle 3"/>
          <p:cNvSpPr>
            <a:spLocks noGrp="1" noChangeArrowheads="1"/>
          </p:cNvSpPr>
          <p:nvPr>
            <p:ph type="title"/>
          </p:nvPr>
        </p:nvSpPr>
        <p:spPr>
          <a:xfrm>
            <a:off x="1676400" y="381000"/>
            <a:ext cx="6096000" cy="685800"/>
          </a:xfrm>
        </p:spPr>
        <p:txBody>
          <a:bodyPr/>
          <a:lstStyle/>
          <a:p>
            <a:pPr defTabSz="914400" eaLnBrk="1" hangingPunct="1"/>
            <a:r>
              <a:rPr lang="en-US" sz="3700" smtClean="0"/>
              <a:t> </a:t>
            </a:r>
            <a:r>
              <a:rPr lang="en-US" smtClean="0"/>
              <a:t>Review Example</a:t>
            </a:r>
          </a:p>
        </p:txBody>
      </p:sp>
      <p:graphicFrame>
        <p:nvGraphicFramePr>
          <p:cNvPr id="36870" name="Object 4"/>
          <p:cNvGraphicFramePr>
            <a:graphicFrameLocks noChangeAspect="1"/>
          </p:cNvGraphicFramePr>
          <p:nvPr/>
        </p:nvGraphicFramePr>
        <p:xfrm>
          <a:off x="3043238" y="2286000"/>
          <a:ext cx="6100762" cy="4148138"/>
        </p:xfrm>
        <a:graphic>
          <a:graphicData uri="http://schemas.openxmlformats.org/presentationml/2006/ole">
            <mc:AlternateContent xmlns:mc="http://schemas.openxmlformats.org/markup-compatibility/2006">
              <mc:Choice xmlns:v="urn:schemas-microsoft-com:vml" Requires="v">
                <p:oleObj spid="_x0000_s36897" name="Drawing" r:id="rId4" imgW="8040960" imgH="5513040" progId="">
                  <p:embed/>
                </p:oleObj>
              </mc:Choice>
              <mc:Fallback>
                <p:oleObj name="Drawing" r:id="rId4" imgW="8040960" imgH="5513040" progId="">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238" y="2286000"/>
                        <a:ext cx="6100762" cy="4148138"/>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1" name="Text Box 5"/>
          <p:cNvSpPr txBox="1">
            <a:spLocks noChangeArrowheads="1"/>
          </p:cNvSpPr>
          <p:nvPr/>
        </p:nvSpPr>
        <p:spPr bwMode="auto">
          <a:xfrm>
            <a:off x="533400" y="2743200"/>
            <a:ext cx="2286000"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b="1"/>
              <a:t>House Prices: </a:t>
            </a:r>
            <a:br>
              <a:rPr lang="en-US" sz="2000" b="1"/>
            </a:br>
            <a:r>
              <a:rPr lang="en-US" sz="2000" b="1"/>
              <a:t/>
            </a:r>
            <a:br>
              <a:rPr lang="en-US" sz="2000" b="1"/>
            </a:br>
            <a:r>
              <a:rPr lang="en-US" sz="2000" b="1"/>
              <a:t>  $2,000,000</a:t>
            </a:r>
            <a:br>
              <a:rPr lang="en-US" sz="2000" b="1"/>
            </a:br>
            <a:r>
              <a:rPr lang="en-US" sz="2000" b="1"/>
              <a:t>       500,000</a:t>
            </a:r>
            <a:br>
              <a:rPr lang="en-US" sz="2000" b="1"/>
            </a:br>
            <a:r>
              <a:rPr lang="en-US" sz="2000" b="1"/>
              <a:t>       300,000</a:t>
            </a:r>
            <a:br>
              <a:rPr lang="en-US" sz="2000" b="1"/>
            </a:br>
            <a:r>
              <a:rPr lang="en-US" sz="2000" b="1"/>
              <a:t>       100,000</a:t>
            </a:r>
            <a:br>
              <a:rPr lang="en-US" sz="2000" b="1"/>
            </a:br>
            <a:r>
              <a:rPr lang="en-US" sz="2000" b="1"/>
              <a:t>       100,000</a:t>
            </a:r>
            <a:endParaRPr lang="en-US" sz="1800" b="1"/>
          </a:p>
          <a:p>
            <a:pPr>
              <a:spcBef>
                <a:spcPct val="50000"/>
              </a:spcBef>
            </a:pPr>
            <a:endParaRPr lang="en-US"/>
          </a:p>
        </p:txBody>
      </p:sp>
      <p:sp>
        <p:nvSpPr>
          <p:cNvPr id="36872" name="Rectangle 13"/>
          <p:cNvSpPr>
            <a:spLocks noChangeArrowheads="1"/>
          </p:cNvSpPr>
          <p:nvPr/>
        </p:nvSpPr>
        <p:spPr bwMode="auto">
          <a:xfrm>
            <a:off x="7696200" y="4876800"/>
            <a:ext cx="1066800" cy="1143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pic>
        <p:nvPicPr>
          <p:cNvPr id="36873" name="Picture 12" descr="j023739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0" y="4876800"/>
            <a:ext cx="1092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Freeform 14"/>
          <p:cNvSpPr>
            <a:spLocks/>
          </p:cNvSpPr>
          <p:nvPr/>
        </p:nvSpPr>
        <p:spPr bwMode="auto">
          <a:xfrm>
            <a:off x="7239000" y="5867400"/>
            <a:ext cx="1676400" cy="76200"/>
          </a:xfrm>
          <a:custGeom>
            <a:avLst/>
            <a:gdLst>
              <a:gd name="T0" fmla="*/ 0 w 1536"/>
              <a:gd name="T1" fmla="*/ 2147483647 h 144"/>
              <a:gd name="T2" fmla="*/ 2147483647 w 1536"/>
              <a:gd name="T3" fmla="*/ 0 h 144"/>
              <a:gd name="T4" fmla="*/ 2147483647 w 1536"/>
              <a:gd name="T5" fmla="*/ 2147483647 h 144"/>
              <a:gd name="T6" fmla="*/ 2147483647 w 1536"/>
              <a:gd name="T7" fmla="*/ 0 h 144"/>
              <a:gd name="T8" fmla="*/ 2147483647 w 1536"/>
              <a:gd name="T9" fmla="*/ 2147483647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36875" name="Freeform 17"/>
          <p:cNvSpPr>
            <a:spLocks/>
          </p:cNvSpPr>
          <p:nvPr/>
        </p:nvSpPr>
        <p:spPr bwMode="auto">
          <a:xfrm>
            <a:off x="7162800" y="5943600"/>
            <a:ext cx="1676400" cy="76200"/>
          </a:xfrm>
          <a:custGeom>
            <a:avLst/>
            <a:gdLst>
              <a:gd name="T0" fmla="*/ 0 w 1536"/>
              <a:gd name="T1" fmla="*/ 2147483647 h 144"/>
              <a:gd name="T2" fmla="*/ 2147483647 w 1536"/>
              <a:gd name="T3" fmla="*/ 0 h 144"/>
              <a:gd name="T4" fmla="*/ 2147483647 w 1536"/>
              <a:gd name="T5" fmla="*/ 2147483647 h 144"/>
              <a:gd name="T6" fmla="*/ 2147483647 w 1536"/>
              <a:gd name="T7" fmla="*/ 0 h 144"/>
              <a:gd name="T8" fmla="*/ 2147483647 w 1536"/>
              <a:gd name="T9" fmla="*/ 2147483647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36876" name="Freeform 20"/>
          <p:cNvSpPr>
            <a:spLocks/>
          </p:cNvSpPr>
          <p:nvPr/>
        </p:nvSpPr>
        <p:spPr bwMode="auto">
          <a:xfrm>
            <a:off x="7086600" y="6019800"/>
            <a:ext cx="1676400" cy="76200"/>
          </a:xfrm>
          <a:custGeom>
            <a:avLst/>
            <a:gdLst>
              <a:gd name="T0" fmla="*/ 0 w 1536"/>
              <a:gd name="T1" fmla="*/ 2147483647 h 144"/>
              <a:gd name="T2" fmla="*/ 2147483647 w 1536"/>
              <a:gd name="T3" fmla="*/ 0 h 144"/>
              <a:gd name="T4" fmla="*/ 2147483647 w 1536"/>
              <a:gd name="T5" fmla="*/ 2147483647 h 144"/>
              <a:gd name="T6" fmla="*/ 2147483647 w 1536"/>
              <a:gd name="T7" fmla="*/ 0 h 144"/>
              <a:gd name="T8" fmla="*/ 2147483647 w 1536"/>
              <a:gd name="T9" fmla="*/ 2147483647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36877" name="Freeform 21"/>
          <p:cNvSpPr>
            <a:spLocks/>
          </p:cNvSpPr>
          <p:nvPr/>
        </p:nvSpPr>
        <p:spPr bwMode="auto">
          <a:xfrm>
            <a:off x="6858000" y="6172200"/>
            <a:ext cx="1676400" cy="76200"/>
          </a:xfrm>
          <a:custGeom>
            <a:avLst/>
            <a:gdLst>
              <a:gd name="T0" fmla="*/ 0 w 1536"/>
              <a:gd name="T1" fmla="*/ 2147483647 h 144"/>
              <a:gd name="T2" fmla="*/ 2147483647 w 1536"/>
              <a:gd name="T3" fmla="*/ 0 h 144"/>
              <a:gd name="T4" fmla="*/ 2147483647 w 1536"/>
              <a:gd name="T5" fmla="*/ 2147483647 h 144"/>
              <a:gd name="T6" fmla="*/ 2147483647 w 1536"/>
              <a:gd name="T7" fmla="*/ 0 h 144"/>
              <a:gd name="T8" fmla="*/ 2147483647 w 1536"/>
              <a:gd name="T9" fmla="*/ 2147483647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36878" name="Freeform 22"/>
          <p:cNvSpPr>
            <a:spLocks/>
          </p:cNvSpPr>
          <p:nvPr/>
        </p:nvSpPr>
        <p:spPr bwMode="auto">
          <a:xfrm>
            <a:off x="6781800" y="6248400"/>
            <a:ext cx="1676400" cy="76200"/>
          </a:xfrm>
          <a:custGeom>
            <a:avLst/>
            <a:gdLst>
              <a:gd name="T0" fmla="*/ 0 w 1536"/>
              <a:gd name="T1" fmla="*/ 2147483647 h 144"/>
              <a:gd name="T2" fmla="*/ 2147483647 w 1536"/>
              <a:gd name="T3" fmla="*/ 0 h 144"/>
              <a:gd name="T4" fmla="*/ 2147483647 w 1536"/>
              <a:gd name="T5" fmla="*/ 2147483647 h 144"/>
              <a:gd name="T6" fmla="*/ 2147483647 w 1536"/>
              <a:gd name="T7" fmla="*/ 0 h 144"/>
              <a:gd name="T8" fmla="*/ 2147483647 w 1536"/>
              <a:gd name="T9" fmla="*/ 2147483647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36879" name="Freeform 23"/>
          <p:cNvSpPr>
            <a:spLocks/>
          </p:cNvSpPr>
          <p:nvPr/>
        </p:nvSpPr>
        <p:spPr bwMode="auto">
          <a:xfrm>
            <a:off x="6705600" y="6324600"/>
            <a:ext cx="1676400" cy="76200"/>
          </a:xfrm>
          <a:custGeom>
            <a:avLst/>
            <a:gdLst>
              <a:gd name="T0" fmla="*/ 0 w 1536"/>
              <a:gd name="T1" fmla="*/ 2147483647 h 144"/>
              <a:gd name="T2" fmla="*/ 2147483647 w 1536"/>
              <a:gd name="T3" fmla="*/ 0 h 144"/>
              <a:gd name="T4" fmla="*/ 2147483647 w 1536"/>
              <a:gd name="T5" fmla="*/ 2147483647 h 144"/>
              <a:gd name="T6" fmla="*/ 2147483647 w 1536"/>
              <a:gd name="T7" fmla="*/ 0 h 144"/>
              <a:gd name="T8" fmla="*/ 2147483647 w 1536"/>
              <a:gd name="T9" fmla="*/ 2147483647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6" h="144">
                <a:moveTo>
                  <a:pt x="0" y="144"/>
                </a:moveTo>
                <a:cubicBezTo>
                  <a:pt x="128" y="72"/>
                  <a:pt x="256" y="0"/>
                  <a:pt x="384" y="0"/>
                </a:cubicBezTo>
                <a:cubicBezTo>
                  <a:pt x="512" y="0"/>
                  <a:pt x="640" y="144"/>
                  <a:pt x="768" y="144"/>
                </a:cubicBezTo>
                <a:cubicBezTo>
                  <a:pt x="896" y="144"/>
                  <a:pt x="1024" y="0"/>
                  <a:pt x="1152" y="0"/>
                </a:cubicBezTo>
                <a:cubicBezTo>
                  <a:pt x="1280" y="0"/>
                  <a:pt x="1408" y="72"/>
                  <a:pt x="1536" y="144"/>
                </a:cubicBezTo>
              </a:path>
            </a:pathLst>
          </a:custGeom>
          <a:noFill/>
          <a:ln w="19050" cap="flat" cmpd="sng">
            <a:solidFill>
              <a:schemeClr val="folHlink"/>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pPr>
              <a:defRPr/>
            </a:pPr>
            <a:r>
              <a:rPr lang="en-US"/>
              <a:t>Chap 3-</a:t>
            </a:r>
            <a:fld id="{331386B5-BC24-412A-AB79-4EF9C2917856}" type="slidenum">
              <a:rPr lang="en-US"/>
              <a:pPr>
                <a:defRPr/>
              </a:pPr>
              <a:t>34</a:t>
            </a:fld>
            <a:endParaRPr lang="en-US"/>
          </a:p>
        </p:txBody>
      </p:sp>
      <p:sp>
        <p:nvSpPr>
          <p:cNvPr id="6" name="Footer Placeholder 3"/>
          <p:cNvSpPr>
            <a:spLocks noGrp="1"/>
          </p:cNvSpPr>
          <p:nvPr>
            <p:ph type="ftr" sz="quarter" idx="11"/>
          </p:nvPr>
        </p:nvSpPr>
        <p:spPr/>
        <p:txBody>
          <a:bodyPr/>
          <a:lstStyle/>
          <a:p>
            <a:pPr>
              <a:defRPr/>
            </a:pPr>
            <a:r>
              <a:rPr lang="en-US"/>
              <a:t>A Course In Business Statistics, 4th © 2006 Prentice-Hall, Inc.</a:t>
            </a:r>
          </a:p>
        </p:txBody>
      </p:sp>
      <p:sp>
        <p:nvSpPr>
          <p:cNvPr id="37892" name="Rectangle 2"/>
          <p:cNvSpPr>
            <a:spLocks noGrp="1" noChangeArrowheads="1"/>
          </p:cNvSpPr>
          <p:nvPr>
            <p:ph type="title"/>
          </p:nvPr>
        </p:nvSpPr>
        <p:spPr>
          <a:xfrm>
            <a:off x="1524000" y="381000"/>
            <a:ext cx="6742113" cy="762000"/>
          </a:xfrm>
        </p:spPr>
        <p:txBody>
          <a:bodyPr/>
          <a:lstStyle/>
          <a:p>
            <a:pPr defTabSz="914400" eaLnBrk="1" hangingPunct="1"/>
            <a:r>
              <a:rPr lang="en-US" smtClean="0"/>
              <a:t>Summary Statistics</a:t>
            </a:r>
          </a:p>
        </p:txBody>
      </p:sp>
      <p:sp>
        <p:nvSpPr>
          <p:cNvPr id="37893" name="Rectangle 3"/>
          <p:cNvSpPr>
            <a:spLocks noGrp="1" noChangeArrowheads="1"/>
          </p:cNvSpPr>
          <p:nvPr>
            <p:ph type="body" idx="4294967295"/>
          </p:nvPr>
        </p:nvSpPr>
        <p:spPr>
          <a:xfrm>
            <a:off x="2362200" y="2133600"/>
            <a:ext cx="6705600" cy="4114800"/>
          </a:xfrm>
        </p:spPr>
        <p:txBody>
          <a:bodyPr/>
          <a:lstStyle/>
          <a:p>
            <a:pPr marL="342900" indent="-342900" defTabSz="914400" eaLnBrk="1" hangingPunct="1"/>
            <a:r>
              <a:rPr lang="en-US" sz="2700" b="1" smtClean="0"/>
              <a:t>Mean:</a:t>
            </a:r>
            <a:r>
              <a:rPr lang="en-US" sz="2700" smtClean="0"/>
              <a:t>    ($3,000,000/5)  </a:t>
            </a:r>
          </a:p>
          <a:p>
            <a:pPr marL="342900" indent="-342900" defTabSz="914400" eaLnBrk="1" hangingPunct="1">
              <a:buFont typeface="Wingdings" pitchFamily="2" charset="2"/>
              <a:buNone/>
            </a:pPr>
            <a:r>
              <a:rPr lang="en-US" sz="2700" smtClean="0"/>
              <a:t>			 =  </a:t>
            </a:r>
            <a:r>
              <a:rPr lang="en-US" sz="2700" b="1" smtClean="0">
                <a:solidFill>
                  <a:schemeClr val="folHlink"/>
                </a:solidFill>
              </a:rPr>
              <a:t>$600,000</a:t>
            </a:r>
          </a:p>
          <a:p>
            <a:pPr marL="342900" indent="-342900" defTabSz="914400" eaLnBrk="1" hangingPunct="1"/>
            <a:endParaRPr lang="en-US" sz="2700" smtClean="0">
              <a:solidFill>
                <a:schemeClr val="hlink"/>
              </a:solidFill>
            </a:endParaRPr>
          </a:p>
          <a:p>
            <a:pPr marL="342900" indent="-342900" defTabSz="914400" eaLnBrk="1" hangingPunct="1"/>
            <a:r>
              <a:rPr lang="en-US" sz="2700" b="1" smtClean="0"/>
              <a:t>Median:</a:t>
            </a:r>
            <a:r>
              <a:rPr lang="en-US" sz="2700" smtClean="0"/>
              <a:t>  middle value of ranked data </a:t>
            </a:r>
            <a:br>
              <a:rPr lang="en-US" sz="2700" smtClean="0"/>
            </a:br>
            <a:r>
              <a:rPr lang="en-US" sz="2700" smtClean="0"/>
              <a:t>                 = </a:t>
            </a:r>
            <a:r>
              <a:rPr lang="en-US" sz="2700" b="1" smtClean="0">
                <a:solidFill>
                  <a:schemeClr val="folHlink"/>
                </a:solidFill>
              </a:rPr>
              <a:t>$300,000</a:t>
            </a:r>
          </a:p>
          <a:p>
            <a:pPr marL="342900" indent="-342900" defTabSz="914400" eaLnBrk="1" hangingPunct="1"/>
            <a:endParaRPr lang="en-US" sz="2700" smtClean="0">
              <a:solidFill>
                <a:schemeClr val="folHlink"/>
              </a:solidFill>
            </a:endParaRPr>
          </a:p>
          <a:p>
            <a:pPr marL="342900" indent="-342900" defTabSz="914400" eaLnBrk="1" hangingPunct="1"/>
            <a:r>
              <a:rPr lang="en-US" sz="2700" b="1" smtClean="0"/>
              <a:t>Mode:</a:t>
            </a:r>
            <a:r>
              <a:rPr lang="en-US" sz="2700" smtClean="0"/>
              <a:t>  most frequent value </a:t>
            </a:r>
            <a:br>
              <a:rPr lang="en-US" sz="2700" smtClean="0"/>
            </a:br>
            <a:r>
              <a:rPr lang="en-US" sz="2700" smtClean="0"/>
              <a:t>                = </a:t>
            </a:r>
            <a:r>
              <a:rPr lang="en-US" sz="2700" b="1" smtClean="0">
                <a:solidFill>
                  <a:schemeClr val="folHlink"/>
                </a:solidFill>
              </a:rPr>
              <a:t>$100,000</a:t>
            </a:r>
          </a:p>
        </p:txBody>
      </p:sp>
      <p:sp>
        <p:nvSpPr>
          <p:cNvPr id="37894" name="Text Box 4"/>
          <p:cNvSpPr txBox="1">
            <a:spLocks noChangeArrowheads="1"/>
          </p:cNvSpPr>
          <p:nvPr/>
        </p:nvSpPr>
        <p:spPr bwMode="auto">
          <a:xfrm>
            <a:off x="76200" y="1981200"/>
            <a:ext cx="2057400" cy="2708275"/>
          </a:xfrm>
          <a:prstGeom prst="rect">
            <a:avLst/>
          </a:prstGeom>
          <a:solidFill>
            <a:srgbClr val="FF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b="1"/>
              <a:t>House Prices: </a:t>
            </a:r>
            <a:br>
              <a:rPr lang="en-US" sz="2000" b="1"/>
            </a:br>
            <a:r>
              <a:rPr lang="en-US" sz="2000" b="1"/>
              <a:t/>
            </a:r>
            <a:br>
              <a:rPr lang="en-US" sz="2000" b="1"/>
            </a:br>
            <a:r>
              <a:rPr lang="en-US" sz="2000" b="1"/>
              <a:t>       $2,000,000</a:t>
            </a:r>
          </a:p>
          <a:p>
            <a:r>
              <a:rPr lang="en-US" sz="2000" b="1"/>
              <a:t>            500,000</a:t>
            </a:r>
            <a:br>
              <a:rPr lang="en-US" sz="2000" b="1"/>
            </a:br>
            <a:r>
              <a:rPr lang="en-US" sz="2000" b="1"/>
              <a:t>            300,000</a:t>
            </a:r>
            <a:br>
              <a:rPr lang="en-US" sz="2000" b="1"/>
            </a:br>
            <a:r>
              <a:rPr lang="en-US" sz="2000" b="1"/>
              <a:t>            100,000</a:t>
            </a:r>
            <a:br>
              <a:rPr lang="en-US" sz="2000" b="1"/>
            </a:br>
            <a:r>
              <a:rPr lang="en-US" sz="2000" b="1"/>
              <a:t>         </a:t>
            </a:r>
            <a:r>
              <a:rPr lang="en-US" sz="2000" b="1" u="sng"/>
              <a:t>   100,000</a:t>
            </a:r>
          </a:p>
          <a:p>
            <a:pPr>
              <a:spcBef>
                <a:spcPct val="50000"/>
              </a:spcBef>
            </a:pPr>
            <a:r>
              <a:rPr lang="en-US" sz="2000"/>
              <a:t>Sum  </a:t>
            </a:r>
            <a:r>
              <a:rPr lang="en-US" sz="2000" b="1"/>
              <a:t>3,000,000</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lide Number Placeholder 3"/>
          <p:cNvSpPr>
            <a:spLocks noGrp="1"/>
          </p:cNvSpPr>
          <p:nvPr>
            <p:ph type="sldNum" sz="quarter" idx="10"/>
          </p:nvPr>
        </p:nvSpPr>
        <p:spPr/>
        <p:txBody>
          <a:bodyPr/>
          <a:lstStyle/>
          <a:p>
            <a:pPr>
              <a:defRPr/>
            </a:pPr>
            <a:r>
              <a:rPr lang="en-US"/>
              <a:t>Chap 3-</a:t>
            </a:r>
            <a:fld id="{034D5B92-3369-4296-832F-47645B93452E}" type="slidenum">
              <a:rPr lang="en-US"/>
              <a:pPr>
                <a:defRPr/>
              </a:pPr>
              <a:t>35</a:t>
            </a:fld>
            <a:endParaRPr lang="en-US"/>
          </a:p>
        </p:txBody>
      </p:sp>
      <p:sp>
        <p:nvSpPr>
          <p:cNvPr id="46"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38916" name="Rectangle 4"/>
          <p:cNvSpPr>
            <a:spLocks noChangeArrowheads="1"/>
          </p:cNvSpPr>
          <p:nvPr/>
        </p:nvSpPr>
        <p:spPr bwMode="auto">
          <a:xfrm>
            <a:off x="3111500" y="3346450"/>
            <a:ext cx="2895600" cy="2597150"/>
          </a:xfrm>
          <a:prstGeom prst="rect">
            <a:avLst/>
          </a:prstGeom>
          <a:solidFill>
            <a:srgbClr val="FF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17" name="Line 28"/>
          <p:cNvSpPr>
            <a:spLocks noChangeShapeType="1"/>
          </p:cNvSpPr>
          <p:nvPr/>
        </p:nvSpPr>
        <p:spPr bwMode="auto">
          <a:xfrm flipH="1">
            <a:off x="4572000" y="4114800"/>
            <a:ext cx="0" cy="11430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18" name="Rectangle 2"/>
          <p:cNvSpPr>
            <a:spLocks noChangeArrowheads="1"/>
          </p:cNvSpPr>
          <p:nvPr/>
        </p:nvSpPr>
        <p:spPr bwMode="auto">
          <a:xfrm>
            <a:off x="6083300" y="3346450"/>
            <a:ext cx="2895600" cy="259715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19" name="Rectangle 3"/>
          <p:cNvSpPr>
            <a:spLocks noChangeArrowheads="1"/>
          </p:cNvSpPr>
          <p:nvPr/>
        </p:nvSpPr>
        <p:spPr bwMode="auto">
          <a:xfrm>
            <a:off x="152400" y="3340100"/>
            <a:ext cx="2895600" cy="25908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20" name="Rectangle 5"/>
          <p:cNvSpPr>
            <a:spLocks noGrp="1" noChangeArrowheads="1"/>
          </p:cNvSpPr>
          <p:nvPr>
            <p:ph type="title"/>
          </p:nvPr>
        </p:nvSpPr>
        <p:spPr/>
        <p:txBody>
          <a:bodyPr/>
          <a:lstStyle/>
          <a:p>
            <a:pPr eaLnBrk="1" hangingPunct="1">
              <a:lnSpc>
                <a:spcPct val="80000"/>
              </a:lnSpc>
            </a:pPr>
            <a:r>
              <a:rPr lang="en-US" smtClean="0"/>
              <a:t>Shape of a Distribution</a:t>
            </a:r>
          </a:p>
        </p:txBody>
      </p:sp>
      <p:sp>
        <p:nvSpPr>
          <p:cNvPr id="38921" name="Rectangle 6"/>
          <p:cNvSpPr>
            <a:spLocks noGrp="1" noChangeArrowheads="1"/>
          </p:cNvSpPr>
          <p:nvPr>
            <p:ph type="body" idx="1"/>
          </p:nvPr>
        </p:nvSpPr>
        <p:spPr>
          <a:xfrm>
            <a:off x="1219200" y="1600200"/>
            <a:ext cx="7620000" cy="1676400"/>
          </a:xfrm>
        </p:spPr>
        <p:txBody>
          <a:bodyPr/>
          <a:lstStyle/>
          <a:p>
            <a:pPr eaLnBrk="1" hangingPunct="1">
              <a:lnSpc>
                <a:spcPct val="110000"/>
              </a:lnSpc>
            </a:pPr>
            <a:r>
              <a:rPr lang="en-US" smtClean="0"/>
              <a:t>Describes how data is distributed</a:t>
            </a:r>
          </a:p>
          <a:p>
            <a:pPr eaLnBrk="1" hangingPunct="1">
              <a:lnSpc>
                <a:spcPct val="110000"/>
              </a:lnSpc>
            </a:pPr>
            <a:r>
              <a:rPr lang="en-US" smtClean="0">
                <a:solidFill>
                  <a:schemeClr val="folHlink"/>
                </a:solidFill>
              </a:rPr>
              <a:t>Symmetric</a:t>
            </a:r>
            <a:r>
              <a:rPr lang="en-US" smtClean="0"/>
              <a:t> or </a:t>
            </a:r>
            <a:r>
              <a:rPr lang="en-US" smtClean="0">
                <a:solidFill>
                  <a:schemeClr val="folHlink"/>
                </a:solidFill>
              </a:rPr>
              <a:t>skewed</a:t>
            </a:r>
          </a:p>
        </p:txBody>
      </p:sp>
      <p:sp>
        <p:nvSpPr>
          <p:cNvPr id="38922" name="Freeform 9"/>
          <p:cNvSpPr>
            <a:spLocks/>
          </p:cNvSpPr>
          <p:nvPr/>
        </p:nvSpPr>
        <p:spPr bwMode="auto">
          <a:xfrm>
            <a:off x="4545013" y="4111625"/>
            <a:ext cx="904875" cy="1071563"/>
          </a:xfrm>
          <a:custGeom>
            <a:avLst/>
            <a:gdLst>
              <a:gd name="T0" fmla="*/ 2147483647 w 570"/>
              <a:gd name="T1" fmla="*/ 2147483647 h 675"/>
              <a:gd name="T2" fmla="*/ 2147483647 w 570"/>
              <a:gd name="T3" fmla="*/ 2147483647 h 675"/>
              <a:gd name="T4" fmla="*/ 2147483647 w 570"/>
              <a:gd name="T5" fmla="*/ 2147483647 h 675"/>
              <a:gd name="T6" fmla="*/ 2147483647 w 570"/>
              <a:gd name="T7" fmla="*/ 2147483647 h 675"/>
              <a:gd name="T8" fmla="*/ 2147483647 w 570"/>
              <a:gd name="T9" fmla="*/ 2147483647 h 675"/>
              <a:gd name="T10" fmla="*/ 2147483647 w 570"/>
              <a:gd name="T11" fmla="*/ 2147483647 h 675"/>
              <a:gd name="T12" fmla="*/ 2147483647 w 570"/>
              <a:gd name="T13" fmla="*/ 2147483647 h 675"/>
              <a:gd name="T14" fmla="*/ 2147483647 w 570"/>
              <a:gd name="T15" fmla="*/ 2147483647 h 675"/>
              <a:gd name="T16" fmla="*/ 2147483647 w 570"/>
              <a:gd name="T17" fmla="*/ 2147483647 h 675"/>
              <a:gd name="T18" fmla="*/ 2147483647 w 570"/>
              <a:gd name="T19" fmla="*/ 2147483647 h 675"/>
              <a:gd name="T20" fmla="*/ 2147483647 w 570"/>
              <a:gd name="T21" fmla="*/ 2147483647 h 675"/>
              <a:gd name="T22" fmla="*/ 2147483647 w 570"/>
              <a:gd name="T23" fmla="*/ 2147483647 h 675"/>
              <a:gd name="T24" fmla="*/ 2147483647 w 570"/>
              <a:gd name="T25" fmla="*/ 2147483647 h 675"/>
              <a:gd name="T26" fmla="*/ 2147483647 w 570"/>
              <a:gd name="T27" fmla="*/ 2147483647 h 675"/>
              <a:gd name="T28" fmla="*/ 2147483647 w 570"/>
              <a:gd name="T29" fmla="*/ 2147483647 h 675"/>
              <a:gd name="T30" fmla="*/ 0 w 570"/>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0" h="675">
                <a:moveTo>
                  <a:pt x="569" y="674"/>
                </a:moveTo>
                <a:lnTo>
                  <a:pt x="508" y="667"/>
                </a:lnTo>
                <a:lnTo>
                  <a:pt x="478" y="659"/>
                </a:lnTo>
                <a:lnTo>
                  <a:pt x="449" y="648"/>
                </a:lnTo>
                <a:lnTo>
                  <a:pt x="419" y="633"/>
                </a:lnTo>
                <a:lnTo>
                  <a:pt x="389" y="612"/>
                </a:lnTo>
                <a:lnTo>
                  <a:pt x="358" y="583"/>
                </a:lnTo>
                <a:lnTo>
                  <a:pt x="300" y="506"/>
                </a:lnTo>
                <a:lnTo>
                  <a:pt x="239" y="396"/>
                </a:lnTo>
                <a:lnTo>
                  <a:pt x="178" y="263"/>
                </a:lnTo>
                <a:lnTo>
                  <a:pt x="150" y="197"/>
                </a:lnTo>
                <a:lnTo>
                  <a:pt x="120" y="133"/>
                </a:lnTo>
                <a:lnTo>
                  <a:pt x="89" y="78"/>
                </a:lnTo>
                <a:lnTo>
                  <a:pt x="59" y="36"/>
                </a:lnTo>
                <a:lnTo>
                  <a:pt x="29" y="10"/>
                </a:lnTo>
                <a:lnTo>
                  <a:pt x="0" y="0"/>
                </a:lnTo>
              </a:path>
            </a:pathLst>
          </a:custGeom>
          <a:noFill/>
          <a:ln w="25400" cap="rnd"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38923" name="Freeform 10"/>
          <p:cNvSpPr>
            <a:spLocks/>
          </p:cNvSpPr>
          <p:nvPr/>
        </p:nvSpPr>
        <p:spPr bwMode="auto">
          <a:xfrm>
            <a:off x="3643313" y="4111625"/>
            <a:ext cx="903287" cy="1071563"/>
          </a:xfrm>
          <a:custGeom>
            <a:avLst/>
            <a:gdLst>
              <a:gd name="T0" fmla="*/ 0 w 569"/>
              <a:gd name="T1" fmla="*/ 2147483647 h 675"/>
              <a:gd name="T2" fmla="*/ 2147483647 w 569"/>
              <a:gd name="T3" fmla="*/ 2147483647 h 675"/>
              <a:gd name="T4" fmla="*/ 2147483647 w 569"/>
              <a:gd name="T5" fmla="*/ 2147483647 h 675"/>
              <a:gd name="T6" fmla="*/ 2147483647 w 569"/>
              <a:gd name="T7" fmla="*/ 2147483647 h 675"/>
              <a:gd name="T8" fmla="*/ 2147483647 w 569"/>
              <a:gd name="T9" fmla="*/ 2147483647 h 675"/>
              <a:gd name="T10" fmla="*/ 2147483647 w 569"/>
              <a:gd name="T11" fmla="*/ 2147483647 h 675"/>
              <a:gd name="T12" fmla="*/ 2147483647 w 569"/>
              <a:gd name="T13" fmla="*/ 2147483647 h 675"/>
              <a:gd name="T14" fmla="*/ 2147483647 w 569"/>
              <a:gd name="T15" fmla="*/ 2147483647 h 675"/>
              <a:gd name="T16" fmla="*/ 2147483647 w 569"/>
              <a:gd name="T17" fmla="*/ 2147483647 h 675"/>
              <a:gd name="T18" fmla="*/ 2147483647 w 569"/>
              <a:gd name="T19" fmla="*/ 2147483647 h 675"/>
              <a:gd name="T20" fmla="*/ 2147483647 w 569"/>
              <a:gd name="T21" fmla="*/ 2147483647 h 675"/>
              <a:gd name="T22" fmla="*/ 2147483647 w 569"/>
              <a:gd name="T23" fmla="*/ 2147483647 h 675"/>
              <a:gd name="T24" fmla="*/ 2147483647 w 569"/>
              <a:gd name="T25" fmla="*/ 2147483647 h 675"/>
              <a:gd name="T26" fmla="*/ 2147483647 w 569"/>
              <a:gd name="T27" fmla="*/ 2147483647 h 675"/>
              <a:gd name="T28" fmla="*/ 2147483647 w 569"/>
              <a:gd name="T29" fmla="*/ 2147483647 h 675"/>
              <a:gd name="T30" fmla="*/ 2147483647 w 569"/>
              <a:gd name="T31" fmla="*/ 0 h 6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9" h="675">
                <a:moveTo>
                  <a:pt x="0" y="674"/>
                </a:moveTo>
                <a:lnTo>
                  <a:pt x="59" y="667"/>
                </a:lnTo>
                <a:lnTo>
                  <a:pt x="89" y="659"/>
                </a:lnTo>
                <a:lnTo>
                  <a:pt x="120" y="648"/>
                </a:lnTo>
                <a:lnTo>
                  <a:pt x="150" y="633"/>
                </a:lnTo>
                <a:lnTo>
                  <a:pt x="178" y="612"/>
                </a:lnTo>
                <a:lnTo>
                  <a:pt x="209" y="583"/>
                </a:lnTo>
                <a:lnTo>
                  <a:pt x="269" y="506"/>
                </a:lnTo>
                <a:lnTo>
                  <a:pt x="328" y="396"/>
                </a:lnTo>
                <a:lnTo>
                  <a:pt x="389" y="263"/>
                </a:lnTo>
                <a:lnTo>
                  <a:pt x="419" y="197"/>
                </a:lnTo>
                <a:lnTo>
                  <a:pt x="449" y="133"/>
                </a:lnTo>
                <a:lnTo>
                  <a:pt x="478" y="78"/>
                </a:lnTo>
                <a:lnTo>
                  <a:pt x="508" y="36"/>
                </a:lnTo>
                <a:lnTo>
                  <a:pt x="538" y="10"/>
                </a:lnTo>
                <a:lnTo>
                  <a:pt x="568" y="0"/>
                </a:lnTo>
              </a:path>
            </a:pathLst>
          </a:custGeom>
          <a:noFill/>
          <a:ln w="25400" cap="rnd"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38924" name="Rectangle 13"/>
          <p:cNvSpPr>
            <a:spLocks noChangeArrowheads="1"/>
          </p:cNvSpPr>
          <p:nvPr/>
        </p:nvSpPr>
        <p:spPr bwMode="auto">
          <a:xfrm>
            <a:off x="3124200" y="5562600"/>
            <a:ext cx="29432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r>
              <a:rPr lang="en-US" sz="2000" b="1">
                <a:solidFill>
                  <a:schemeClr val="tx2"/>
                </a:solidFill>
              </a:rPr>
              <a:t>Mean </a:t>
            </a:r>
            <a:r>
              <a:rPr lang="en-US" sz="2000" b="1"/>
              <a:t>=</a:t>
            </a:r>
            <a:r>
              <a:rPr lang="en-US" sz="2000" b="1">
                <a:solidFill>
                  <a:srgbClr val="FF0000"/>
                </a:solidFill>
              </a:rPr>
              <a:t> Median </a:t>
            </a:r>
            <a:r>
              <a:rPr lang="en-US" sz="2000" b="1"/>
              <a:t>=</a:t>
            </a:r>
            <a:r>
              <a:rPr lang="en-US" sz="2000" b="1">
                <a:solidFill>
                  <a:srgbClr val="FF0000"/>
                </a:solidFill>
              </a:rPr>
              <a:t> </a:t>
            </a:r>
            <a:r>
              <a:rPr lang="en-US" sz="2000" b="1">
                <a:solidFill>
                  <a:schemeClr val="accent1"/>
                </a:solidFill>
              </a:rPr>
              <a:t>Mode</a:t>
            </a:r>
            <a:endParaRPr lang="en-US" sz="1800" b="1">
              <a:solidFill>
                <a:schemeClr val="accent1"/>
              </a:solidFill>
            </a:endParaRPr>
          </a:p>
        </p:txBody>
      </p:sp>
      <p:sp>
        <p:nvSpPr>
          <p:cNvPr id="38925" name="Rectangle 14"/>
          <p:cNvSpPr>
            <a:spLocks noChangeArrowheads="1"/>
          </p:cNvSpPr>
          <p:nvPr/>
        </p:nvSpPr>
        <p:spPr bwMode="auto">
          <a:xfrm>
            <a:off x="4779963" y="4318000"/>
            <a:ext cx="2444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800" b="1">
                <a:solidFill>
                  <a:srgbClr val="FF0000"/>
                </a:solidFill>
              </a:rPr>
              <a:t> </a:t>
            </a:r>
          </a:p>
        </p:txBody>
      </p:sp>
      <p:sp>
        <p:nvSpPr>
          <p:cNvPr id="38926" name="Rectangle 15"/>
          <p:cNvSpPr>
            <a:spLocks noChangeArrowheads="1"/>
          </p:cNvSpPr>
          <p:nvPr/>
        </p:nvSpPr>
        <p:spPr bwMode="auto">
          <a:xfrm>
            <a:off x="6164263" y="4648200"/>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27" name="Rectangle 16"/>
          <p:cNvSpPr>
            <a:spLocks noChangeArrowheads="1"/>
          </p:cNvSpPr>
          <p:nvPr/>
        </p:nvSpPr>
        <p:spPr bwMode="auto">
          <a:xfrm>
            <a:off x="152400" y="5626100"/>
            <a:ext cx="29432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000" b="1">
                <a:solidFill>
                  <a:schemeClr val="tx2"/>
                </a:solidFill>
              </a:rPr>
              <a:t>Mean </a:t>
            </a:r>
            <a:r>
              <a:rPr lang="en-US" sz="2000" b="1"/>
              <a:t>&lt;</a:t>
            </a:r>
            <a:r>
              <a:rPr lang="en-US" sz="2000" b="1">
                <a:solidFill>
                  <a:srgbClr val="FF0000"/>
                </a:solidFill>
              </a:rPr>
              <a:t> Median </a:t>
            </a:r>
            <a:r>
              <a:rPr lang="en-US" sz="2000" b="1"/>
              <a:t>&lt;</a:t>
            </a:r>
            <a:r>
              <a:rPr lang="en-US" sz="2000" b="1">
                <a:solidFill>
                  <a:srgbClr val="FF00FF"/>
                </a:solidFill>
              </a:rPr>
              <a:t> </a:t>
            </a:r>
            <a:r>
              <a:rPr lang="en-US" sz="2000" b="1">
                <a:solidFill>
                  <a:schemeClr val="accent1"/>
                </a:solidFill>
              </a:rPr>
              <a:t>Mode</a:t>
            </a:r>
          </a:p>
        </p:txBody>
      </p:sp>
      <p:sp>
        <p:nvSpPr>
          <p:cNvPr id="38928" name="Rectangle 17"/>
          <p:cNvSpPr>
            <a:spLocks noChangeArrowheads="1"/>
          </p:cNvSpPr>
          <p:nvPr/>
        </p:nvSpPr>
        <p:spPr bwMode="auto">
          <a:xfrm>
            <a:off x="2393950" y="47291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29" name="Rectangle 18"/>
          <p:cNvSpPr>
            <a:spLocks noChangeArrowheads="1"/>
          </p:cNvSpPr>
          <p:nvPr/>
        </p:nvSpPr>
        <p:spPr bwMode="auto">
          <a:xfrm>
            <a:off x="6019800" y="5562600"/>
            <a:ext cx="3000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800" b="1">
                <a:solidFill>
                  <a:srgbClr val="FF00FF"/>
                </a:solidFill>
              </a:rPr>
              <a:t> </a:t>
            </a:r>
            <a:r>
              <a:rPr lang="en-US" sz="2000" b="1">
                <a:solidFill>
                  <a:schemeClr val="accent1"/>
                </a:solidFill>
              </a:rPr>
              <a:t>Mode</a:t>
            </a:r>
            <a:r>
              <a:rPr lang="en-US" sz="2000" b="1">
                <a:solidFill>
                  <a:srgbClr val="FF00FF"/>
                </a:solidFill>
              </a:rPr>
              <a:t> </a:t>
            </a:r>
            <a:r>
              <a:rPr lang="en-US" sz="2000" b="1"/>
              <a:t>&lt;</a:t>
            </a:r>
            <a:r>
              <a:rPr lang="en-US" sz="1800" b="1">
                <a:solidFill>
                  <a:srgbClr val="FF0000"/>
                </a:solidFill>
              </a:rPr>
              <a:t> </a:t>
            </a:r>
            <a:r>
              <a:rPr lang="en-US" sz="2000" b="1">
                <a:solidFill>
                  <a:srgbClr val="FF0000"/>
                </a:solidFill>
              </a:rPr>
              <a:t>Median </a:t>
            </a:r>
            <a:r>
              <a:rPr lang="en-US" sz="2000" b="1"/>
              <a:t>&lt;</a:t>
            </a:r>
            <a:r>
              <a:rPr lang="en-US" sz="2000" b="1">
                <a:solidFill>
                  <a:srgbClr val="FF0000"/>
                </a:solidFill>
              </a:rPr>
              <a:t> </a:t>
            </a:r>
            <a:r>
              <a:rPr lang="en-US" sz="2000" b="1">
                <a:solidFill>
                  <a:schemeClr val="tx2"/>
                </a:solidFill>
              </a:rPr>
              <a:t>Mean</a:t>
            </a:r>
            <a:endParaRPr lang="en-US" sz="1800" b="1">
              <a:solidFill>
                <a:schemeClr val="tx2"/>
              </a:solidFill>
            </a:endParaRPr>
          </a:p>
        </p:txBody>
      </p:sp>
      <p:sp>
        <p:nvSpPr>
          <p:cNvPr id="38930" name="Rectangle 19"/>
          <p:cNvSpPr>
            <a:spLocks noChangeArrowheads="1"/>
          </p:cNvSpPr>
          <p:nvPr/>
        </p:nvSpPr>
        <p:spPr bwMode="auto">
          <a:xfrm>
            <a:off x="8666163" y="4648200"/>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31" name="Line 20"/>
          <p:cNvSpPr>
            <a:spLocks noChangeShapeType="1"/>
          </p:cNvSpPr>
          <p:nvPr/>
        </p:nvSpPr>
        <p:spPr bwMode="auto">
          <a:xfrm>
            <a:off x="7239000" y="4114800"/>
            <a:ext cx="0" cy="10668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32" name="Line 21"/>
          <p:cNvSpPr>
            <a:spLocks noChangeShapeType="1"/>
          </p:cNvSpPr>
          <p:nvPr/>
        </p:nvSpPr>
        <p:spPr bwMode="auto">
          <a:xfrm flipH="1">
            <a:off x="7391400" y="4191000"/>
            <a:ext cx="0" cy="990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33" name="Line 22"/>
          <p:cNvSpPr>
            <a:spLocks noChangeShapeType="1"/>
          </p:cNvSpPr>
          <p:nvPr/>
        </p:nvSpPr>
        <p:spPr bwMode="auto">
          <a:xfrm>
            <a:off x="7620000" y="4495800"/>
            <a:ext cx="0" cy="685800"/>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34" name="Line 23"/>
          <p:cNvSpPr>
            <a:spLocks noChangeShapeType="1"/>
          </p:cNvSpPr>
          <p:nvPr/>
        </p:nvSpPr>
        <p:spPr bwMode="auto">
          <a:xfrm>
            <a:off x="2057400" y="4178300"/>
            <a:ext cx="0" cy="10668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35" name="Line 24"/>
          <p:cNvSpPr>
            <a:spLocks noChangeShapeType="1"/>
          </p:cNvSpPr>
          <p:nvPr/>
        </p:nvSpPr>
        <p:spPr bwMode="auto">
          <a:xfrm flipH="1">
            <a:off x="1752600" y="4483100"/>
            <a:ext cx="0" cy="7620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36" name="Line 25"/>
          <p:cNvSpPr>
            <a:spLocks noChangeShapeType="1"/>
          </p:cNvSpPr>
          <p:nvPr/>
        </p:nvSpPr>
        <p:spPr bwMode="auto">
          <a:xfrm flipH="1">
            <a:off x="1524000" y="4787900"/>
            <a:ext cx="0" cy="457200"/>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37" name="Line 26"/>
          <p:cNvSpPr>
            <a:spLocks noChangeShapeType="1"/>
          </p:cNvSpPr>
          <p:nvPr/>
        </p:nvSpPr>
        <p:spPr bwMode="auto">
          <a:xfrm>
            <a:off x="4559300" y="4211638"/>
            <a:ext cx="4763" cy="873125"/>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38" name="Line 27"/>
          <p:cNvSpPr>
            <a:spLocks noChangeShapeType="1"/>
          </p:cNvSpPr>
          <p:nvPr/>
        </p:nvSpPr>
        <p:spPr bwMode="auto">
          <a:xfrm>
            <a:off x="4557713" y="4489450"/>
            <a:ext cx="0" cy="517525"/>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39" name="Line 29"/>
          <p:cNvSpPr>
            <a:spLocks noChangeShapeType="1"/>
          </p:cNvSpPr>
          <p:nvPr/>
        </p:nvSpPr>
        <p:spPr bwMode="auto">
          <a:xfrm>
            <a:off x="3657600" y="5257800"/>
            <a:ext cx="1770063"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40" name="Rectangle 30"/>
          <p:cNvSpPr>
            <a:spLocks noChangeArrowheads="1"/>
          </p:cNvSpPr>
          <p:nvPr/>
        </p:nvSpPr>
        <p:spPr bwMode="auto">
          <a:xfrm>
            <a:off x="4452938" y="5295900"/>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41" name="Line 31"/>
          <p:cNvSpPr>
            <a:spLocks noChangeShapeType="1"/>
          </p:cNvSpPr>
          <p:nvPr/>
        </p:nvSpPr>
        <p:spPr bwMode="auto">
          <a:xfrm>
            <a:off x="6629400" y="5181600"/>
            <a:ext cx="198120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42" name="Rectangle 32"/>
          <p:cNvSpPr>
            <a:spLocks noChangeArrowheads="1"/>
          </p:cNvSpPr>
          <p:nvPr/>
        </p:nvSpPr>
        <p:spPr bwMode="auto">
          <a:xfrm>
            <a:off x="7539038" y="52720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43" name="Line 33"/>
          <p:cNvSpPr>
            <a:spLocks noChangeShapeType="1"/>
          </p:cNvSpPr>
          <p:nvPr/>
        </p:nvSpPr>
        <p:spPr bwMode="auto">
          <a:xfrm>
            <a:off x="762000" y="5245100"/>
            <a:ext cx="182880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44" name="Rectangle 34"/>
          <p:cNvSpPr>
            <a:spLocks noChangeArrowheads="1"/>
          </p:cNvSpPr>
          <p:nvPr/>
        </p:nvSpPr>
        <p:spPr bwMode="auto">
          <a:xfrm>
            <a:off x="1533525" y="5359400"/>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45" name="Line 35"/>
          <p:cNvSpPr>
            <a:spLocks noChangeShapeType="1"/>
          </p:cNvSpPr>
          <p:nvPr/>
        </p:nvSpPr>
        <p:spPr bwMode="auto">
          <a:xfrm flipH="1" flipV="1">
            <a:off x="2057400" y="5245100"/>
            <a:ext cx="457200" cy="457200"/>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46" name="Line 36"/>
          <p:cNvSpPr>
            <a:spLocks noChangeShapeType="1"/>
          </p:cNvSpPr>
          <p:nvPr/>
        </p:nvSpPr>
        <p:spPr bwMode="auto">
          <a:xfrm flipV="1">
            <a:off x="1752600" y="5245100"/>
            <a:ext cx="0" cy="457200"/>
          </a:xfrm>
          <a:prstGeom prst="line">
            <a:avLst/>
          </a:prstGeom>
          <a:noFill/>
          <a:ln w="127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47" name="Line 37"/>
          <p:cNvSpPr>
            <a:spLocks noChangeShapeType="1"/>
          </p:cNvSpPr>
          <p:nvPr/>
        </p:nvSpPr>
        <p:spPr bwMode="auto">
          <a:xfrm flipV="1">
            <a:off x="838200" y="5245100"/>
            <a:ext cx="685800" cy="4572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48" name="Line 38"/>
          <p:cNvSpPr>
            <a:spLocks noChangeShapeType="1"/>
          </p:cNvSpPr>
          <p:nvPr/>
        </p:nvSpPr>
        <p:spPr bwMode="auto">
          <a:xfrm flipV="1">
            <a:off x="6705600" y="5181600"/>
            <a:ext cx="533400" cy="457200"/>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49" name="Line 39"/>
          <p:cNvSpPr>
            <a:spLocks noChangeShapeType="1"/>
          </p:cNvSpPr>
          <p:nvPr/>
        </p:nvSpPr>
        <p:spPr bwMode="auto">
          <a:xfrm flipH="1" flipV="1">
            <a:off x="7391400" y="5181600"/>
            <a:ext cx="0" cy="457200"/>
          </a:xfrm>
          <a:prstGeom prst="line">
            <a:avLst/>
          </a:prstGeom>
          <a:noFill/>
          <a:ln w="127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50" name="Line 40"/>
          <p:cNvSpPr>
            <a:spLocks noChangeShapeType="1"/>
          </p:cNvSpPr>
          <p:nvPr/>
        </p:nvSpPr>
        <p:spPr bwMode="auto">
          <a:xfrm flipH="1" flipV="1">
            <a:off x="7620000" y="5181600"/>
            <a:ext cx="685800" cy="3810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8951" name="Rectangle 41"/>
          <p:cNvSpPr>
            <a:spLocks noChangeArrowheads="1"/>
          </p:cNvSpPr>
          <p:nvPr/>
        </p:nvSpPr>
        <p:spPr bwMode="auto">
          <a:xfrm>
            <a:off x="6276975" y="3416300"/>
            <a:ext cx="253523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800" b="1"/>
              <a:t>Right-Skewed</a:t>
            </a:r>
          </a:p>
        </p:txBody>
      </p:sp>
      <p:sp>
        <p:nvSpPr>
          <p:cNvPr id="38952" name="Rectangle 42"/>
          <p:cNvSpPr>
            <a:spLocks noChangeArrowheads="1"/>
          </p:cNvSpPr>
          <p:nvPr/>
        </p:nvSpPr>
        <p:spPr bwMode="auto">
          <a:xfrm>
            <a:off x="590550" y="3492500"/>
            <a:ext cx="22796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800" b="1"/>
              <a:t>Left-Skewed</a:t>
            </a:r>
          </a:p>
        </p:txBody>
      </p:sp>
      <p:sp>
        <p:nvSpPr>
          <p:cNvPr id="38953" name="Rectangle 43"/>
          <p:cNvSpPr>
            <a:spLocks noChangeArrowheads="1"/>
          </p:cNvSpPr>
          <p:nvPr/>
        </p:nvSpPr>
        <p:spPr bwMode="auto">
          <a:xfrm>
            <a:off x="3657600" y="3429000"/>
            <a:ext cx="20002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800" b="1"/>
              <a:t>Symmetric</a:t>
            </a:r>
          </a:p>
        </p:txBody>
      </p:sp>
      <p:sp>
        <p:nvSpPr>
          <p:cNvPr id="38954" name="Rectangle 46"/>
          <p:cNvSpPr>
            <a:spLocks noChangeArrowheads="1"/>
          </p:cNvSpPr>
          <p:nvPr/>
        </p:nvSpPr>
        <p:spPr bwMode="auto">
          <a:xfrm>
            <a:off x="304800" y="6019800"/>
            <a:ext cx="2589213" cy="333375"/>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600"/>
              <a:t>(Longer tail extends to left)</a:t>
            </a:r>
          </a:p>
        </p:txBody>
      </p:sp>
      <p:sp>
        <p:nvSpPr>
          <p:cNvPr id="38955" name="Rectangle 47"/>
          <p:cNvSpPr>
            <a:spLocks noChangeArrowheads="1"/>
          </p:cNvSpPr>
          <p:nvPr/>
        </p:nvSpPr>
        <p:spPr bwMode="auto">
          <a:xfrm>
            <a:off x="6172200" y="6019800"/>
            <a:ext cx="2713038" cy="333375"/>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600"/>
              <a:t>(Longer tail extends to right)</a:t>
            </a:r>
          </a:p>
        </p:txBody>
      </p:sp>
      <p:sp>
        <p:nvSpPr>
          <p:cNvPr id="38956" name="Freeform 48"/>
          <p:cNvSpPr>
            <a:spLocks/>
          </p:cNvSpPr>
          <p:nvPr/>
        </p:nvSpPr>
        <p:spPr bwMode="auto">
          <a:xfrm>
            <a:off x="685800" y="4129088"/>
            <a:ext cx="1981200" cy="1089025"/>
          </a:xfrm>
          <a:custGeom>
            <a:avLst/>
            <a:gdLst>
              <a:gd name="T0" fmla="*/ 0 w 1248"/>
              <a:gd name="T1" fmla="*/ 2147483647 h 686"/>
              <a:gd name="T2" fmla="*/ 2147483647 w 1248"/>
              <a:gd name="T3" fmla="*/ 2147483647 h 686"/>
              <a:gd name="T4" fmla="*/ 2147483647 w 1248"/>
              <a:gd name="T5" fmla="*/ 2147483647 h 686"/>
              <a:gd name="T6" fmla="*/ 2147483647 w 1248"/>
              <a:gd name="T7" fmla="*/ 2147483647 h 686"/>
              <a:gd name="T8" fmla="*/ 2147483647 w 1248"/>
              <a:gd name="T9" fmla="*/ 2147483647 h 686"/>
              <a:gd name="T10" fmla="*/ 2147483647 w 1248"/>
              <a:gd name="T11" fmla="*/ 2147483647 h 686"/>
              <a:gd name="T12" fmla="*/ 2147483647 w 1248"/>
              <a:gd name="T13" fmla="*/ 2147483647 h 6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686">
                <a:moveTo>
                  <a:pt x="0" y="668"/>
                </a:moveTo>
                <a:cubicBezTo>
                  <a:pt x="21" y="666"/>
                  <a:pt x="73" y="669"/>
                  <a:pt x="126" y="656"/>
                </a:cubicBezTo>
                <a:cubicBezTo>
                  <a:pt x="180" y="643"/>
                  <a:pt x="258" y="628"/>
                  <a:pt x="321" y="590"/>
                </a:cubicBezTo>
                <a:cubicBezTo>
                  <a:pt x="385" y="552"/>
                  <a:pt x="413" y="520"/>
                  <a:pt x="506" y="426"/>
                </a:cubicBezTo>
                <a:cubicBezTo>
                  <a:pt x="599" y="332"/>
                  <a:pt x="782" y="0"/>
                  <a:pt x="878" y="25"/>
                </a:cubicBezTo>
                <a:cubicBezTo>
                  <a:pt x="974" y="50"/>
                  <a:pt x="1022" y="472"/>
                  <a:pt x="1084" y="579"/>
                </a:cubicBezTo>
                <a:cubicBezTo>
                  <a:pt x="1146" y="686"/>
                  <a:pt x="1214" y="649"/>
                  <a:pt x="1248" y="667"/>
                </a:cubicBezTo>
              </a:path>
            </a:pathLst>
          </a:custGeom>
          <a:noFill/>
          <a:ln w="2857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38957" name="Freeform 50"/>
          <p:cNvSpPr>
            <a:spLocks/>
          </p:cNvSpPr>
          <p:nvPr/>
        </p:nvSpPr>
        <p:spPr bwMode="auto">
          <a:xfrm>
            <a:off x="6629400" y="4059238"/>
            <a:ext cx="1981200" cy="1096962"/>
          </a:xfrm>
          <a:custGeom>
            <a:avLst/>
            <a:gdLst>
              <a:gd name="T0" fmla="*/ 2147483647 w 1248"/>
              <a:gd name="T1" fmla="*/ 2147483647 h 691"/>
              <a:gd name="T2" fmla="*/ 2147483647 w 1248"/>
              <a:gd name="T3" fmla="*/ 2147483647 h 691"/>
              <a:gd name="T4" fmla="*/ 2147483647 w 1248"/>
              <a:gd name="T5" fmla="*/ 2147483647 h 691"/>
              <a:gd name="T6" fmla="*/ 2147483647 w 1248"/>
              <a:gd name="T7" fmla="*/ 2147483647 h 691"/>
              <a:gd name="T8" fmla="*/ 2147483647 w 1248"/>
              <a:gd name="T9" fmla="*/ 2147483647 h 691"/>
              <a:gd name="T10" fmla="*/ 2147483647 w 1248"/>
              <a:gd name="T11" fmla="*/ 2147483647 h 691"/>
              <a:gd name="T12" fmla="*/ 0 w 1248"/>
              <a:gd name="T13" fmla="*/ 2147483647 h 6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8" h="691">
                <a:moveTo>
                  <a:pt x="1248" y="672"/>
                </a:moveTo>
                <a:cubicBezTo>
                  <a:pt x="1227" y="670"/>
                  <a:pt x="1175" y="673"/>
                  <a:pt x="1122" y="660"/>
                </a:cubicBezTo>
                <a:cubicBezTo>
                  <a:pt x="1068" y="647"/>
                  <a:pt x="990" y="632"/>
                  <a:pt x="927" y="594"/>
                </a:cubicBezTo>
                <a:cubicBezTo>
                  <a:pt x="863" y="556"/>
                  <a:pt x="833" y="525"/>
                  <a:pt x="742" y="430"/>
                </a:cubicBezTo>
                <a:cubicBezTo>
                  <a:pt x="651" y="335"/>
                  <a:pt x="476" y="0"/>
                  <a:pt x="380" y="25"/>
                </a:cubicBezTo>
                <a:cubicBezTo>
                  <a:pt x="284" y="50"/>
                  <a:pt x="227" y="475"/>
                  <a:pt x="164" y="583"/>
                </a:cubicBezTo>
                <a:cubicBezTo>
                  <a:pt x="101" y="691"/>
                  <a:pt x="34" y="653"/>
                  <a:pt x="0" y="671"/>
                </a:cubicBezTo>
              </a:path>
            </a:pathLst>
          </a:custGeom>
          <a:noFill/>
          <a:ln w="2857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38958" name="Line 51"/>
          <p:cNvSpPr>
            <a:spLocks noChangeShapeType="1"/>
          </p:cNvSpPr>
          <p:nvPr/>
        </p:nvSpPr>
        <p:spPr bwMode="auto">
          <a:xfrm flipV="1">
            <a:off x="4572000" y="5257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0"/>
          </p:nvPr>
        </p:nvSpPr>
        <p:spPr/>
        <p:txBody>
          <a:bodyPr/>
          <a:lstStyle/>
          <a:p>
            <a:pPr>
              <a:defRPr/>
            </a:pPr>
            <a:r>
              <a:rPr lang="en-US"/>
              <a:t>Chap 3-</a:t>
            </a:r>
            <a:fld id="{66A1F8A1-2A72-4107-961C-F8FE865C33F5}" type="slidenum">
              <a:rPr lang="en-US"/>
              <a:pPr>
                <a:defRPr/>
              </a:pPr>
              <a:t>36</a:t>
            </a:fld>
            <a:endParaRPr lang="en-US"/>
          </a:p>
        </p:txBody>
      </p:sp>
      <p:sp>
        <p:nvSpPr>
          <p:cNvPr id="13"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39940" name="Line 7"/>
          <p:cNvSpPr>
            <a:spLocks noChangeShapeType="1"/>
          </p:cNvSpPr>
          <p:nvPr/>
        </p:nvSpPr>
        <p:spPr bwMode="auto">
          <a:xfrm>
            <a:off x="4343400" y="22098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39941" name="Line 8"/>
          <p:cNvSpPr>
            <a:spLocks noChangeShapeType="1"/>
          </p:cNvSpPr>
          <p:nvPr/>
        </p:nvSpPr>
        <p:spPr bwMode="auto">
          <a:xfrm>
            <a:off x="6324600" y="2667000"/>
            <a:ext cx="4763"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39942" name="Line 9"/>
          <p:cNvSpPr>
            <a:spLocks noChangeShapeType="1"/>
          </p:cNvSpPr>
          <p:nvPr/>
        </p:nvSpPr>
        <p:spPr bwMode="auto">
          <a:xfrm>
            <a:off x="2362200" y="2667000"/>
            <a:ext cx="3962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39943" name="Line 10"/>
          <p:cNvSpPr>
            <a:spLocks noChangeShapeType="1"/>
          </p:cNvSpPr>
          <p:nvPr/>
        </p:nvSpPr>
        <p:spPr bwMode="auto">
          <a:xfrm>
            <a:off x="2362200" y="26670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39944" name="Rectangle 2"/>
          <p:cNvSpPr>
            <a:spLocks noGrp="1" noChangeArrowheads="1"/>
          </p:cNvSpPr>
          <p:nvPr>
            <p:ph type="title"/>
          </p:nvPr>
        </p:nvSpPr>
        <p:spPr/>
        <p:txBody>
          <a:bodyPr/>
          <a:lstStyle/>
          <a:p>
            <a:pPr eaLnBrk="1" hangingPunct="1"/>
            <a:r>
              <a:rPr lang="en-US" smtClean="0"/>
              <a:t>Other Location Measures</a:t>
            </a:r>
          </a:p>
        </p:txBody>
      </p:sp>
      <p:sp>
        <p:nvSpPr>
          <p:cNvPr id="39945" name="Rectangle 4"/>
          <p:cNvSpPr>
            <a:spLocks noChangeArrowheads="1"/>
          </p:cNvSpPr>
          <p:nvPr/>
        </p:nvSpPr>
        <p:spPr bwMode="auto">
          <a:xfrm>
            <a:off x="3124200" y="1676400"/>
            <a:ext cx="2590800" cy="83185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b="1"/>
              <a:t>Other Measures of Location</a:t>
            </a:r>
          </a:p>
        </p:txBody>
      </p:sp>
      <p:sp>
        <p:nvSpPr>
          <p:cNvPr id="39946" name="Rectangle 5"/>
          <p:cNvSpPr>
            <a:spLocks noChangeArrowheads="1"/>
          </p:cNvSpPr>
          <p:nvPr/>
        </p:nvSpPr>
        <p:spPr bwMode="auto">
          <a:xfrm>
            <a:off x="1676400" y="2895600"/>
            <a:ext cx="1600200" cy="4064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Percentiles</a:t>
            </a:r>
          </a:p>
        </p:txBody>
      </p:sp>
      <p:sp>
        <p:nvSpPr>
          <p:cNvPr id="39947" name="Rectangle 6"/>
          <p:cNvSpPr>
            <a:spLocks noChangeArrowheads="1"/>
          </p:cNvSpPr>
          <p:nvPr/>
        </p:nvSpPr>
        <p:spPr bwMode="auto">
          <a:xfrm>
            <a:off x="5867400" y="2895600"/>
            <a:ext cx="1371600" cy="4064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Quartiles</a:t>
            </a:r>
          </a:p>
        </p:txBody>
      </p:sp>
      <p:sp>
        <p:nvSpPr>
          <p:cNvPr id="39948" name="Rectangle 11"/>
          <p:cNvSpPr>
            <a:spLocks noChangeArrowheads="1"/>
          </p:cNvSpPr>
          <p:nvPr/>
        </p:nvSpPr>
        <p:spPr bwMode="auto">
          <a:xfrm>
            <a:off x="4953000" y="3505200"/>
            <a:ext cx="4038600" cy="2667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pPr marL="320675" indent="-320675" defTabSz="852488">
              <a:lnSpc>
                <a:spcPct val="190000"/>
              </a:lnSpc>
              <a:spcBef>
                <a:spcPct val="20000"/>
              </a:spcBef>
              <a:buClr>
                <a:schemeClr val="folHlink"/>
              </a:buClr>
              <a:buSzPct val="60000"/>
              <a:buFont typeface="Wingdings" pitchFamily="2" charset="2"/>
              <a:buChar char="n"/>
            </a:pPr>
            <a:r>
              <a:rPr lang="en-US" sz="2000"/>
              <a:t>1</a:t>
            </a:r>
            <a:r>
              <a:rPr lang="en-US" sz="2000" baseline="30000"/>
              <a:t>st</a:t>
            </a:r>
            <a:r>
              <a:rPr lang="en-US" sz="2000"/>
              <a:t> quartile = 25</a:t>
            </a:r>
            <a:r>
              <a:rPr lang="en-US" sz="2000" baseline="30000"/>
              <a:t>th</a:t>
            </a:r>
            <a:r>
              <a:rPr lang="en-US" sz="2000"/>
              <a:t> percentile</a:t>
            </a:r>
          </a:p>
          <a:p>
            <a:pPr marL="320675" indent="-320675" defTabSz="852488">
              <a:spcBef>
                <a:spcPct val="20000"/>
              </a:spcBef>
              <a:buClr>
                <a:schemeClr val="folHlink"/>
              </a:buClr>
              <a:buSzPct val="60000"/>
              <a:buFont typeface="Wingdings" pitchFamily="2" charset="2"/>
              <a:buChar char="n"/>
            </a:pPr>
            <a:endParaRPr lang="en-US" sz="2000"/>
          </a:p>
          <a:p>
            <a:pPr marL="320675" indent="-320675" defTabSz="852488">
              <a:spcBef>
                <a:spcPct val="20000"/>
              </a:spcBef>
              <a:buClr>
                <a:schemeClr val="folHlink"/>
              </a:buClr>
              <a:buSzPct val="60000"/>
              <a:buFont typeface="Wingdings" pitchFamily="2" charset="2"/>
              <a:buChar char="n"/>
            </a:pPr>
            <a:r>
              <a:rPr lang="en-US" sz="2000"/>
              <a:t>2</a:t>
            </a:r>
            <a:r>
              <a:rPr lang="en-US" sz="2000" baseline="30000"/>
              <a:t>nd</a:t>
            </a:r>
            <a:r>
              <a:rPr lang="en-US" sz="2000"/>
              <a:t> quartile = 50</a:t>
            </a:r>
            <a:r>
              <a:rPr lang="en-US" sz="2000" baseline="30000"/>
              <a:t>th</a:t>
            </a:r>
            <a:r>
              <a:rPr lang="en-US" sz="2000"/>
              <a:t> percentile</a:t>
            </a:r>
          </a:p>
          <a:p>
            <a:pPr marL="1068388" lvl="2" indent="-215900" defTabSz="852488">
              <a:spcBef>
                <a:spcPct val="20000"/>
              </a:spcBef>
              <a:buClr>
                <a:schemeClr val="accent2"/>
              </a:buClr>
              <a:buSzPct val="50000"/>
              <a:buFont typeface="Wingdings" pitchFamily="2" charset="2"/>
              <a:buNone/>
            </a:pPr>
            <a:r>
              <a:rPr lang="en-US" sz="2000"/>
              <a:t>	       = median</a:t>
            </a:r>
          </a:p>
          <a:p>
            <a:pPr marL="320675" indent="-320675" defTabSz="852488">
              <a:spcBef>
                <a:spcPct val="20000"/>
              </a:spcBef>
              <a:buClr>
                <a:schemeClr val="folHlink"/>
              </a:buClr>
              <a:buSzPct val="60000"/>
              <a:buFont typeface="Wingdings" pitchFamily="2" charset="2"/>
              <a:buChar char="n"/>
            </a:pPr>
            <a:endParaRPr lang="en-US" sz="2000"/>
          </a:p>
          <a:p>
            <a:pPr marL="320675" indent="-320675" defTabSz="852488">
              <a:spcBef>
                <a:spcPct val="20000"/>
              </a:spcBef>
              <a:buClr>
                <a:schemeClr val="folHlink"/>
              </a:buClr>
              <a:buSzPct val="60000"/>
              <a:buFont typeface="Wingdings" pitchFamily="2" charset="2"/>
              <a:buChar char="n"/>
            </a:pPr>
            <a:r>
              <a:rPr lang="en-US" sz="2000"/>
              <a:t>3</a:t>
            </a:r>
            <a:r>
              <a:rPr lang="en-US" sz="2000" baseline="30000"/>
              <a:t>rd</a:t>
            </a:r>
            <a:r>
              <a:rPr lang="en-US" sz="2000"/>
              <a:t> quartile = 75</a:t>
            </a:r>
            <a:r>
              <a:rPr lang="en-US" sz="2000" baseline="30000"/>
              <a:t>th</a:t>
            </a:r>
            <a:r>
              <a:rPr lang="en-US" sz="2000"/>
              <a:t> percentile</a:t>
            </a:r>
          </a:p>
          <a:p>
            <a:pPr marL="320675" indent="-320675" defTabSz="852488">
              <a:spcBef>
                <a:spcPct val="20000"/>
              </a:spcBef>
              <a:buClr>
                <a:schemeClr val="folHlink"/>
              </a:buClr>
              <a:buSzPct val="60000"/>
              <a:buFont typeface="Wingdings" pitchFamily="2" charset="2"/>
              <a:buNone/>
            </a:pPr>
            <a:endParaRPr lang="en-US" sz="2000"/>
          </a:p>
          <a:p>
            <a:pPr marL="320675" indent="-320675" defTabSz="852488">
              <a:spcBef>
                <a:spcPct val="20000"/>
              </a:spcBef>
              <a:buClr>
                <a:schemeClr val="folHlink"/>
              </a:buClr>
              <a:buSzPct val="60000"/>
              <a:buFont typeface="Wingdings" pitchFamily="2" charset="2"/>
              <a:buChar char="n"/>
            </a:pPr>
            <a:endParaRPr lang="en-US" sz="2300"/>
          </a:p>
        </p:txBody>
      </p:sp>
      <p:sp>
        <p:nvSpPr>
          <p:cNvPr id="39949" name="Rectangle 3"/>
          <p:cNvSpPr>
            <a:spLocks noGrp="1" noChangeArrowheads="1"/>
          </p:cNvSpPr>
          <p:nvPr>
            <p:ph type="body" idx="1"/>
          </p:nvPr>
        </p:nvSpPr>
        <p:spPr>
          <a:xfrm>
            <a:off x="381000" y="3505200"/>
            <a:ext cx="4191000" cy="2667000"/>
          </a:xfrm>
          <a:noFill/>
          <a:ln>
            <a:solidFill>
              <a:schemeClr val="tx1"/>
            </a:solidFill>
            <a:miter lim="800000"/>
            <a:headEnd/>
            <a:tailEnd/>
          </a:ln>
        </p:spPr>
        <p:txBody>
          <a:bodyPr/>
          <a:lstStyle/>
          <a:p>
            <a:pPr eaLnBrk="1" hangingPunct="1">
              <a:lnSpc>
                <a:spcPct val="150000"/>
              </a:lnSpc>
              <a:buFont typeface="Wingdings" pitchFamily="2" charset="2"/>
              <a:buNone/>
            </a:pPr>
            <a:r>
              <a:rPr lang="en-US" sz="2000" smtClean="0"/>
              <a:t>The p</a:t>
            </a:r>
            <a:r>
              <a:rPr lang="en-US" sz="2000" baseline="30000" smtClean="0"/>
              <a:t>th</a:t>
            </a:r>
            <a:r>
              <a:rPr lang="en-US" sz="2000" smtClean="0"/>
              <a:t> percentile in a data array:</a:t>
            </a:r>
          </a:p>
          <a:p>
            <a:pPr eaLnBrk="1" hangingPunct="1">
              <a:lnSpc>
                <a:spcPct val="110000"/>
              </a:lnSpc>
            </a:pPr>
            <a:r>
              <a:rPr lang="en-US" sz="2000" smtClean="0"/>
              <a:t>p% are less than or equal to this value</a:t>
            </a:r>
          </a:p>
          <a:p>
            <a:pPr eaLnBrk="1" hangingPunct="1"/>
            <a:r>
              <a:rPr lang="en-US" sz="2000" smtClean="0"/>
              <a:t>(100 – p)% are greater than or equal to this value  </a:t>
            </a:r>
          </a:p>
          <a:p>
            <a:pPr eaLnBrk="1" hangingPunct="1">
              <a:lnSpc>
                <a:spcPct val="130000"/>
              </a:lnSpc>
              <a:buFont typeface="Wingdings" pitchFamily="2" charset="2"/>
              <a:buNone/>
            </a:pPr>
            <a:r>
              <a:rPr lang="en-US" sz="2000" smtClean="0"/>
              <a:t>		(where 0 ≤ p ≤ 100)</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r>
              <a:rPr lang="en-US"/>
              <a:t>Chap 3-</a:t>
            </a:r>
            <a:fld id="{06A2A95A-04D2-403C-B155-83F5D30E807F}" type="slidenum">
              <a:rPr lang="en-US"/>
              <a:pPr>
                <a:defRPr/>
              </a:pPr>
              <a:t>37</a:t>
            </a:fld>
            <a:endParaRPr lang="en-US"/>
          </a:p>
        </p:txBody>
      </p:sp>
      <p:sp>
        <p:nvSpPr>
          <p:cNvPr id="8"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40964" name="Rectangle 2"/>
          <p:cNvSpPr>
            <a:spLocks noGrp="1" noChangeArrowheads="1"/>
          </p:cNvSpPr>
          <p:nvPr>
            <p:ph type="title"/>
          </p:nvPr>
        </p:nvSpPr>
        <p:spPr/>
        <p:txBody>
          <a:bodyPr/>
          <a:lstStyle/>
          <a:p>
            <a:pPr eaLnBrk="1" hangingPunct="1"/>
            <a:r>
              <a:rPr lang="en-US" smtClean="0"/>
              <a:t>Percentiles</a:t>
            </a:r>
          </a:p>
        </p:txBody>
      </p:sp>
      <p:sp>
        <p:nvSpPr>
          <p:cNvPr id="40965" name="Rectangle 3"/>
          <p:cNvSpPr>
            <a:spLocks noGrp="1" noChangeArrowheads="1"/>
          </p:cNvSpPr>
          <p:nvPr>
            <p:ph type="body" idx="1"/>
          </p:nvPr>
        </p:nvSpPr>
        <p:spPr>
          <a:xfrm>
            <a:off x="762000" y="1524000"/>
            <a:ext cx="8077200" cy="2362200"/>
          </a:xfrm>
        </p:spPr>
        <p:txBody>
          <a:bodyPr/>
          <a:lstStyle/>
          <a:p>
            <a:pPr algn="just"/>
            <a:r>
              <a:rPr lang="en-US" dirty="0"/>
              <a:t>For a set of measurements arranged in increasing order, the </a:t>
            </a:r>
            <a:r>
              <a:rPr lang="en-US" b="1" i="1" dirty="0" err="1"/>
              <a:t>p</a:t>
            </a:r>
            <a:r>
              <a:rPr lang="en-US" b="1" dirty="0" err="1"/>
              <a:t>th</a:t>
            </a:r>
            <a:r>
              <a:rPr lang="en-US" b="1" dirty="0"/>
              <a:t> percentile </a:t>
            </a:r>
            <a:r>
              <a:rPr lang="en-US" dirty="0"/>
              <a:t>is a value </a:t>
            </a:r>
            <a:r>
              <a:rPr lang="tr-TR" dirty="0" smtClean="0"/>
              <a:t> s</a:t>
            </a:r>
            <a:r>
              <a:rPr lang="en-US" dirty="0" err="1" smtClean="0"/>
              <a:t>uch</a:t>
            </a:r>
            <a:r>
              <a:rPr lang="en-US" dirty="0" smtClean="0"/>
              <a:t> that</a:t>
            </a:r>
            <a:r>
              <a:rPr lang="tr-TR" dirty="0" smtClean="0"/>
              <a:t> </a:t>
            </a:r>
            <a:r>
              <a:rPr lang="en-US" i="1" dirty="0" smtClean="0"/>
              <a:t>p </a:t>
            </a:r>
            <a:r>
              <a:rPr lang="en-US" dirty="0"/>
              <a:t>percent of the measurements fall at or below the value, and (</a:t>
            </a:r>
            <a:r>
              <a:rPr lang="en-US" dirty="0" smtClean="0"/>
              <a:t>100</a:t>
            </a:r>
            <a:r>
              <a:rPr lang="tr-TR" dirty="0" smtClean="0"/>
              <a:t>-</a:t>
            </a:r>
            <a:r>
              <a:rPr lang="en-US" i="1" dirty="0" smtClean="0"/>
              <a:t>p</a:t>
            </a:r>
            <a:r>
              <a:rPr lang="en-US" dirty="0"/>
              <a:t>) percent of the </a:t>
            </a:r>
            <a:r>
              <a:rPr lang="en-US" dirty="0" smtClean="0"/>
              <a:t>measurements</a:t>
            </a:r>
            <a:r>
              <a:rPr lang="tr-TR" dirty="0" smtClean="0"/>
              <a:t> </a:t>
            </a:r>
            <a:r>
              <a:rPr lang="en-US" dirty="0" smtClean="0"/>
              <a:t>fall </a:t>
            </a:r>
            <a:r>
              <a:rPr lang="en-US" dirty="0"/>
              <a:t>at or above the value.</a:t>
            </a:r>
            <a:endParaRPr lang="en-US"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326438" cy="685800"/>
          </a:xfrm>
        </p:spPr>
        <p:txBody>
          <a:bodyPr/>
          <a:lstStyle/>
          <a:p>
            <a:r>
              <a:rPr lang="tr-TR" dirty="0" smtClean="0"/>
              <a:t>How to calculate the pth percentile</a:t>
            </a:r>
            <a:endParaRPr lang="tr-TR" dirty="0"/>
          </a:p>
        </p:txBody>
      </p:sp>
      <p:sp>
        <p:nvSpPr>
          <p:cNvPr id="3" name="Content Placeholder 2"/>
          <p:cNvSpPr>
            <a:spLocks noGrp="1"/>
          </p:cNvSpPr>
          <p:nvPr>
            <p:ph idx="1"/>
          </p:nvPr>
        </p:nvSpPr>
        <p:spPr>
          <a:xfrm>
            <a:off x="762000" y="1600200"/>
            <a:ext cx="8077200" cy="5029200"/>
          </a:xfrm>
        </p:spPr>
        <p:txBody>
          <a:bodyPr/>
          <a:lstStyle/>
          <a:p>
            <a:pPr algn="just"/>
            <a:r>
              <a:rPr lang="en-US" sz="2500" b="1" dirty="0"/>
              <a:t>Step 1: </a:t>
            </a:r>
            <a:r>
              <a:rPr lang="en-US" sz="2500" dirty="0"/>
              <a:t>Arrange the measurements in increasing order.</a:t>
            </a:r>
          </a:p>
          <a:p>
            <a:pPr algn="just"/>
            <a:r>
              <a:rPr lang="en-US" sz="2500" b="1" dirty="0"/>
              <a:t>Step 2: </a:t>
            </a:r>
            <a:r>
              <a:rPr lang="en-US" sz="2500" dirty="0"/>
              <a:t>Calculate the </a:t>
            </a:r>
            <a:r>
              <a:rPr lang="en-US" sz="2500" dirty="0" smtClean="0"/>
              <a:t>index</a:t>
            </a:r>
            <a:endParaRPr lang="tr-TR" sz="2500" dirty="0" smtClean="0"/>
          </a:p>
          <a:p>
            <a:pPr algn="just"/>
            <a:endParaRPr lang="tr-TR" sz="2500" dirty="0"/>
          </a:p>
          <a:p>
            <a:pPr algn="just"/>
            <a:endParaRPr lang="en-US" sz="2500" dirty="0"/>
          </a:p>
          <a:p>
            <a:pPr algn="just"/>
            <a:r>
              <a:rPr lang="en-US" sz="2500" b="1" dirty="0"/>
              <a:t>Step 3: (a) </a:t>
            </a:r>
            <a:r>
              <a:rPr lang="en-US" sz="2500" dirty="0"/>
              <a:t>If </a:t>
            </a:r>
            <a:r>
              <a:rPr lang="en-US" sz="2500" i="1" dirty="0" err="1"/>
              <a:t>i</a:t>
            </a:r>
            <a:r>
              <a:rPr lang="en-US" sz="2500" i="1" dirty="0"/>
              <a:t> </a:t>
            </a:r>
            <a:r>
              <a:rPr lang="en-US" sz="2500" dirty="0"/>
              <a:t>is </a:t>
            </a:r>
            <a:r>
              <a:rPr lang="en-US" sz="2500" dirty="0" smtClean="0"/>
              <a:t>an </a:t>
            </a:r>
            <a:r>
              <a:rPr lang="en-US" sz="2500" dirty="0"/>
              <a:t>integer, </a:t>
            </a:r>
            <a:r>
              <a:rPr lang="tr-TR" sz="2500" dirty="0" smtClean="0"/>
              <a:t>t</a:t>
            </a:r>
            <a:r>
              <a:rPr lang="en-US" sz="2500" dirty="0" smtClean="0"/>
              <a:t>his integer</a:t>
            </a:r>
            <a:r>
              <a:rPr lang="tr-TR" sz="2500" dirty="0" smtClean="0"/>
              <a:t> </a:t>
            </a:r>
            <a:r>
              <a:rPr lang="en-US" sz="2500" dirty="0" smtClean="0"/>
              <a:t>denotes </a:t>
            </a:r>
            <a:r>
              <a:rPr lang="en-US" sz="2500" dirty="0"/>
              <a:t>the position of the </a:t>
            </a:r>
            <a:r>
              <a:rPr lang="en-US" sz="2500" i="1" dirty="0" err="1"/>
              <a:t>p</a:t>
            </a:r>
            <a:r>
              <a:rPr lang="en-US" sz="2500" dirty="0" err="1"/>
              <a:t>th</a:t>
            </a:r>
            <a:r>
              <a:rPr lang="en-US" sz="2500" dirty="0"/>
              <a:t> percentile in the ordered arrangement.</a:t>
            </a:r>
          </a:p>
          <a:p>
            <a:pPr algn="just"/>
            <a:r>
              <a:rPr lang="en-US" sz="2500" b="1" dirty="0"/>
              <a:t>(b) </a:t>
            </a:r>
            <a:r>
              <a:rPr lang="en-US" sz="2500" dirty="0"/>
              <a:t>If </a:t>
            </a:r>
            <a:r>
              <a:rPr lang="en-US" sz="2500" i="1" dirty="0" err="1"/>
              <a:t>i</a:t>
            </a:r>
            <a:r>
              <a:rPr lang="en-US" sz="2500" i="1" dirty="0"/>
              <a:t> </a:t>
            </a:r>
            <a:r>
              <a:rPr lang="en-US" sz="2500" dirty="0"/>
              <a:t>is </a:t>
            </a:r>
            <a:r>
              <a:rPr lang="tr-TR" sz="2500" dirty="0" smtClean="0"/>
              <a:t>not </a:t>
            </a:r>
            <a:r>
              <a:rPr lang="en-US" sz="2500" dirty="0" smtClean="0"/>
              <a:t>an </a:t>
            </a:r>
            <a:r>
              <a:rPr lang="en-US" sz="2500" dirty="0"/>
              <a:t>integer, the </a:t>
            </a:r>
            <a:r>
              <a:rPr lang="en-US" sz="2500" i="1" dirty="0" err="1"/>
              <a:t>p</a:t>
            </a:r>
            <a:r>
              <a:rPr lang="en-US" sz="2500" dirty="0" err="1"/>
              <a:t>th</a:t>
            </a:r>
            <a:r>
              <a:rPr lang="en-US" sz="2500" dirty="0"/>
              <a:t> percentile is the average of the measurements in </a:t>
            </a:r>
            <a:r>
              <a:rPr lang="en-US" sz="2500" dirty="0" smtClean="0"/>
              <a:t>positions</a:t>
            </a:r>
            <a:r>
              <a:rPr lang="tr-TR" sz="2500" dirty="0" smtClean="0"/>
              <a:t> </a:t>
            </a:r>
            <a:r>
              <a:rPr lang="en-US" sz="2500" i="1" dirty="0" err="1" smtClean="0"/>
              <a:t>i</a:t>
            </a:r>
            <a:r>
              <a:rPr lang="en-US" sz="2500" i="1" dirty="0" smtClean="0"/>
              <a:t> </a:t>
            </a:r>
            <a:r>
              <a:rPr lang="en-US" sz="2500" dirty="0" smtClean="0"/>
              <a:t>and</a:t>
            </a:r>
            <a:r>
              <a:rPr lang="tr-TR" sz="2500" i="1" dirty="0" smtClean="0"/>
              <a:t> i+1</a:t>
            </a:r>
            <a:r>
              <a:rPr lang="en-US" sz="2500" dirty="0" smtClean="0"/>
              <a:t> </a:t>
            </a:r>
            <a:r>
              <a:rPr lang="en-US" sz="2500" dirty="0"/>
              <a:t>in the ordered </a:t>
            </a:r>
            <a:r>
              <a:rPr lang="en-US" sz="2500" dirty="0" smtClean="0"/>
              <a:t>arrangement.</a:t>
            </a:r>
            <a:endParaRPr lang="tr-TR" sz="2500"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38</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2057400" y="2895600"/>
                <a:ext cx="3325719" cy="8896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3000" b="1" i="1" smtClean="0">
                          <a:latin typeface="Cambria Math"/>
                        </a:rPr>
                        <m:t>𝒊</m:t>
                      </m:r>
                      <m:r>
                        <a:rPr lang="tr-TR" sz="3000" b="1" i="1" smtClean="0">
                          <a:latin typeface="Cambria Math"/>
                        </a:rPr>
                        <m:t>=</m:t>
                      </m:r>
                      <m:d>
                        <m:dPr>
                          <m:ctrlPr>
                            <a:rPr lang="tr-TR" sz="3000" b="1" i="1" smtClean="0">
                              <a:latin typeface="Cambria Math"/>
                            </a:rPr>
                          </m:ctrlPr>
                        </m:dPr>
                        <m:e>
                          <m:f>
                            <m:fPr>
                              <m:ctrlPr>
                                <a:rPr lang="tr-TR" sz="3000" b="1" i="1" smtClean="0">
                                  <a:latin typeface="Cambria Math"/>
                                </a:rPr>
                              </m:ctrlPr>
                            </m:fPr>
                            <m:num>
                              <m:r>
                                <a:rPr lang="tr-TR" sz="3000" b="1" i="1" smtClean="0">
                                  <a:latin typeface="Cambria Math"/>
                                </a:rPr>
                                <m:t>𝒑</m:t>
                              </m:r>
                            </m:num>
                            <m:den>
                              <m:r>
                                <a:rPr lang="tr-TR" sz="3000" b="1" i="1" smtClean="0">
                                  <a:latin typeface="Cambria Math"/>
                                </a:rPr>
                                <m:t>𝟏𝟎𝟎</m:t>
                              </m:r>
                            </m:den>
                          </m:f>
                        </m:e>
                      </m:d>
                      <m:d>
                        <m:dPr>
                          <m:ctrlPr>
                            <a:rPr lang="tr-TR" sz="3000" b="1" i="1" smtClean="0">
                              <a:latin typeface="Cambria Math"/>
                            </a:rPr>
                          </m:ctrlPr>
                        </m:dPr>
                        <m:e>
                          <m:r>
                            <a:rPr lang="tr-TR" sz="3000" b="1" i="1" smtClean="0">
                              <a:latin typeface="Cambria Math"/>
                            </a:rPr>
                            <m:t>𝒏</m:t>
                          </m:r>
                          <m:r>
                            <a:rPr lang="tr-TR" sz="3000" b="1" i="1" smtClean="0">
                              <a:latin typeface="Cambria Math"/>
                            </a:rPr>
                            <m:t>+</m:t>
                          </m:r>
                          <m:r>
                            <a:rPr lang="tr-TR" sz="3000" b="1" i="1" smtClean="0">
                              <a:latin typeface="Cambria Math"/>
                            </a:rPr>
                            <m:t>𝟏</m:t>
                          </m:r>
                        </m:e>
                      </m:d>
                    </m:oMath>
                  </m:oMathPara>
                </a14:m>
                <a:endParaRPr lang="tr-TR" sz="30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2057400" y="2895600"/>
                <a:ext cx="3325719" cy="889603"/>
              </a:xfrm>
              <a:prstGeom prst="rect">
                <a:avLst/>
              </a:prstGeom>
              <a:blipFill rotWithShape="1">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891348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r>
              <a:rPr lang="en-US"/>
              <a:t>Chap 3-</a:t>
            </a:r>
            <a:fld id="{06A2A95A-04D2-403C-B155-83F5D30E807F}" type="slidenum">
              <a:rPr lang="en-US"/>
              <a:pPr>
                <a:defRPr/>
              </a:pPr>
              <a:t>39</a:t>
            </a:fld>
            <a:endParaRPr lang="en-US"/>
          </a:p>
        </p:txBody>
      </p:sp>
      <p:sp>
        <p:nvSpPr>
          <p:cNvPr id="40964" name="Rectangle 2"/>
          <p:cNvSpPr>
            <a:spLocks noGrp="1" noChangeArrowheads="1"/>
          </p:cNvSpPr>
          <p:nvPr>
            <p:ph type="title"/>
          </p:nvPr>
        </p:nvSpPr>
        <p:spPr/>
        <p:txBody>
          <a:bodyPr/>
          <a:lstStyle/>
          <a:p>
            <a:pPr eaLnBrk="1" hangingPunct="1"/>
            <a:r>
              <a:rPr lang="en-US" smtClean="0"/>
              <a:t>Percentiles</a:t>
            </a:r>
          </a:p>
        </p:txBody>
      </p:sp>
      <p:sp>
        <p:nvSpPr>
          <p:cNvPr id="40966" name="Rectangle 5"/>
          <p:cNvSpPr>
            <a:spLocks noChangeArrowheads="1"/>
          </p:cNvSpPr>
          <p:nvPr/>
        </p:nvSpPr>
        <p:spPr bwMode="auto">
          <a:xfrm>
            <a:off x="609600" y="4953000"/>
            <a:ext cx="8077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pPr marL="320675" indent="-320675" defTabSz="852488">
              <a:spcBef>
                <a:spcPct val="20000"/>
              </a:spcBef>
              <a:buClr>
                <a:schemeClr val="folHlink"/>
              </a:buClr>
              <a:buSzPct val="60000"/>
              <a:buFont typeface="Wingdings" pitchFamily="2" charset="2"/>
              <a:buChar char="n"/>
            </a:pPr>
            <a:r>
              <a:rPr lang="en-US" dirty="0">
                <a:solidFill>
                  <a:schemeClr val="folHlink"/>
                </a:solidFill>
              </a:rPr>
              <a:t>Example:</a:t>
            </a:r>
            <a:r>
              <a:rPr lang="en-US" dirty="0"/>
              <a:t> The </a:t>
            </a:r>
            <a:r>
              <a:rPr lang="tr-TR" dirty="0" smtClean="0"/>
              <a:t>5</a:t>
            </a:r>
            <a:r>
              <a:rPr lang="en-US" dirty="0" smtClean="0"/>
              <a:t>0</a:t>
            </a:r>
            <a:r>
              <a:rPr lang="en-US" baseline="30000" dirty="0" smtClean="0"/>
              <a:t>th</a:t>
            </a:r>
            <a:r>
              <a:rPr lang="en-US" dirty="0" smtClean="0"/>
              <a:t> </a:t>
            </a:r>
            <a:r>
              <a:rPr lang="en-US" dirty="0"/>
              <a:t>percentile in an ordered array of </a:t>
            </a:r>
            <a:r>
              <a:rPr lang="en-US" dirty="0" smtClean="0"/>
              <a:t>1</a:t>
            </a:r>
            <a:r>
              <a:rPr lang="tr-TR" dirty="0" smtClean="0"/>
              <a:t>2</a:t>
            </a:r>
            <a:r>
              <a:rPr lang="en-US" dirty="0" smtClean="0"/>
              <a:t> </a:t>
            </a:r>
            <a:r>
              <a:rPr lang="en-US" dirty="0"/>
              <a:t>values is the value </a:t>
            </a:r>
            <a:r>
              <a:rPr lang="en-US" dirty="0" smtClean="0"/>
              <a:t>in</a:t>
            </a:r>
            <a:r>
              <a:rPr lang="tr-TR" dirty="0" smtClean="0"/>
              <a:t> the</a:t>
            </a:r>
            <a:r>
              <a:rPr lang="en-US" dirty="0" smtClean="0"/>
              <a:t> </a:t>
            </a:r>
            <a:r>
              <a:rPr lang="tr-TR" dirty="0" smtClean="0"/>
              <a:t>6</a:t>
            </a:r>
            <a:r>
              <a:rPr lang="en-US" baseline="30000" dirty="0" err="1" smtClean="0"/>
              <a:t>th</a:t>
            </a:r>
            <a:r>
              <a:rPr lang="en-US" dirty="0" smtClean="0"/>
              <a:t> </a:t>
            </a:r>
            <a:r>
              <a:rPr lang="tr-TR" dirty="0" smtClean="0"/>
              <a:t>and 7th </a:t>
            </a:r>
            <a:r>
              <a:rPr lang="en-US" dirty="0" smtClean="0"/>
              <a:t>position</a:t>
            </a:r>
            <a:r>
              <a:rPr lang="tr-TR" dirty="0" smtClean="0"/>
              <a:t>s</a:t>
            </a:r>
            <a:r>
              <a:rPr lang="en-US" dirty="0" smtClean="0"/>
              <a:t>:</a:t>
            </a:r>
            <a:r>
              <a:rPr lang="en-US" sz="2800" dirty="0" smtClean="0"/>
              <a:t> </a:t>
            </a:r>
            <a:r>
              <a:rPr lang="tr-TR" sz="2800" dirty="0" smtClean="0"/>
              <a:t>(since 6.5 is not an integer we take the mean of the 6th and the 7th values)</a:t>
            </a:r>
            <a:endParaRPr lang="en-US" sz="2800" dirty="0"/>
          </a:p>
        </p:txBody>
      </p:sp>
      <p:sp>
        <p:nvSpPr>
          <p:cNvPr id="2" name="Content Placeholder 1"/>
          <p:cNvSpPr>
            <a:spLocks noGrp="1"/>
          </p:cNvSpPr>
          <p:nvPr>
            <p:ph idx="1"/>
          </p:nvPr>
        </p:nvSpPr>
        <p:spPr>
          <a:xfrm>
            <a:off x="304800" y="1371600"/>
            <a:ext cx="8382000" cy="3429000"/>
          </a:xfrm>
        </p:spPr>
        <p:txBody>
          <a:bodyPr/>
          <a:lstStyle/>
          <a:p>
            <a:r>
              <a:rPr lang="tr-TR" dirty="0" smtClean="0"/>
              <a:t>A</a:t>
            </a:r>
            <a:r>
              <a:rPr lang="en-US" dirty="0" smtClean="0"/>
              <a:t>n </a:t>
            </a:r>
            <a:r>
              <a:rPr lang="en-US" dirty="0"/>
              <a:t>economist has randomly selected a sample of </a:t>
            </a:r>
            <a:r>
              <a:rPr lang="tr-TR" dirty="0" smtClean="0"/>
              <a:t>n=12 </a:t>
            </a:r>
            <a:r>
              <a:rPr lang="en-US" dirty="0" smtClean="0"/>
              <a:t>households </a:t>
            </a:r>
            <a:r>
              <a:rPr lang="en-US" dirty="0"/>
              <a:t>from a </a:t>
            </a:r>
            <a:r>
              <a:rPr lang="en-US" dirty="0" smtClean="0"/>
              <a:t>Midwestern</a:t>
            </a:r>
            <a:r>
              <a:rPr lang="tr-TR" dirty="0" smtClean="0"/>
              <a:t> </a:t>
            </a:r>
            <a:r>
              <a:rPr lang="en-US" dirty="0" smtClean="0"/>
              <a:t>city </a:t>
            </a:r>
            <a:r>
              <a:rPr lang="en-US" dirty="0"/>
              <a:t>and has determined last year’s income for each </a:t>
            </a:r>
            <a:r>
              <a:rPr lang="en-US" dirty="0" smtClean="0"/>
              <a:t>household</a:t>
            </a:r>
            <a:r>
              <a:rPr lang="tr-TR" dirty="0" smtClean="0"/>
              <a:t> as follows:</a:t>
            </a:r>
          </a:p>
          <a:p>
            <a:pPr marL="0" indent="0">
              <a:buNone/>
            </a:pPr>
            <a:r>
              <a:rPr lang="tr-TR" dirty="0" smtClean="0"/>
              <a:t>    7,524      11,070      18,211     26,817      36,551   </a:t>
            </a:r>
          </a:p>
          <a:p>
            <a:pPr marL="0" indent="0">
              <a:buNone/>
            </a:pPr>
            <a:r>
              <a:rPr lang="tr-TR" dirty="0"/>
              <a:t> </a:t>
            </a:r>
            <a:r>
              <a:rPr lang="tr-TR" dirty="0" smtClean="0"/>
              <a:t> 41,286      49,312      57,283     72,814      90,416 </a:t>
            </a:r>
            <a:r>
              <a:rPr lang="tr-TR" dirty="0"/>
              <a:t>135,540 </a:t>
            </a:r>
            <a:r>
              <a:rPr lang="tr-TR" dirty="0" smtClean="0"/>
              <a:t>    190,250</a:t>
            </a:r>
            <a:endParaRPr lang="tr-TR" dirty="0"/>
          </a:p>
        </p:txBody>
      </p:sp>
    </p:spTree>
    <p:extLst>
      <p:ext uri="{BB962C8B-B14F-4D97-AF65-F5344CB8AC3E}">
        <p14:creationId xmlns:p14="http://schemas.microsoft.com/office/powerpoint/2010/main" val="2021895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Chap 3-</a:t>
            </a:r>
            <a:fld id="{12F3A218-AEA4-4352-9DB6-6A3E39586F0F}" type="slidenum">
              <a:rPr lang="en-US"/>
              <a:pPr>
                <a:defRPr/>
              </a:pPr>
              <a:t>4</a:t>
            </a:fld>
            <a:endParaRPr lang="en-US"/>
          </a:p>
        </p:txBody>
      </p:sp>
      <p:sp>
        <p:nvSpPr>
          <p:cNvPr id="5"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7172" name="Rectangle 2"/>
          <p:cNvSpPr>
            <a:spLocks noGrp="1" noChangeArrowheads="1"/>
          </p:cNvSpPr>
          <p:nvPr>
            <p:ph type="title"/>
          </p:nvPr>
        </p:nvSpPr>
        <p:spPr/>
        <p:txBody>
          <a:bodyPr/>
          <a:lstStyle/>
          <a:p>
            <a:pPr eaLnBrk="1" hangingPunct="1"/>
            <a:r>
              <a:rPr lang="tr-TR" smtClean="0"/>
              <a:t>Summary Measures</a:t>
            </a:r>
            <a:endParaRPr lang="en-US" smtClean="0"/>
          </a:p>
        </p:txBody>
      </p:sp>
      <p:sp>
        <p:nvSpPr>
          <p:cNvPr id="7173" name="Rectangle 3"/>
          <p:cNvSpPr>
            <a:spLocks noGrp="1" noChangeArrowheads="1"/>
          </p:cNvSpPr>
          <p:nvPr>
            <p:ph type="body" idx="1"/>
          </p:nvPr>
        </p:nvSpPr>
        <p:spPr>
          <a:xfrm>
            <a:off x="914400" y="1600200"/>
            <a:ext cx="8077200" cy="4419600"/>
          </a:xfrm>
        </p:spPr>
        <p:txBody>
          <a:bodyPr/>
          <a:lstStyle/>
          <a:p>
            <a:pPr eaLnBrk="1" hangingPunct="1">
              <a:lnSpc>
                <a:spcPct val="105000"/>
              </a:lnSpc>
              <a:spcBef>
                <a:spcPct val="35000"/>
              </a:spcBef>
            </a:pPr>
            <a:r>
              <a:rPr lang="en-US" smtClean="0"/>
              <a:t>Measures of Center and Location</a:t>
            </a:r>
          </a:p>
          <a:p>
            <a:pPr lvl="1" eaLnBrk="1" hangingPunct="1">
              <a:lnSpc>
                <a:spcPct val="105000"/>
              </a:lnSpc>
              <a:spcBef>
                <a:spcPct val="35000"/>
              </a:spcBef>
            </a:pPr>
            <a:r>
              <a:rPr lang="en-US" sz="2800" smtClean="0"/>
              <a:t>Mean, median, mode, geometric mean, midrange</a:t>
            </a:r>
          </a:p>
          <a:p>
            <a:pPr eaLnBrk="1" hangingPunct="1">
              <a:lnSpc>
                <a:spcPct val="105000"/>
              </a:lnSpc>
              <a:spcBef>
                <a:spcPct val="35000"/>
              </a:spcBef>
            </a:pPr>
            <a:r>
              <a:rPr lang="en-US" smtClean="0"/>
              <a:t>Other measures of Location</a:t>
            </a:r>
          </a:p>
          <a:p>
            <a:pPr lvl="1" eaLnBrk="1" hangingPunct="1">
              <a:lnSpc>
                <a:spcPct val="105000"/>
              </a:lnSpc>
              <a:spcBef>
                <a:spcPct val="35000"/>
              </a:spcBef>
            </a:pPr>
            <a:r>
              <a:rPr lang="en-US" sz="2800" smtClean="0"/>
              <a:t>Weighted mean, percentiles, quartiles</a:t>
            </a:r>
          </a:p>
          <a:p>
            <a:pPr eaLnBrk="1" hangingPunct="1">
              <a:lnSpc>
                <a:spcPct val="105000"/>
              </a:lnSpc>
              <a:spcBef>
                <a:spcPct val="35000"/>
              </a:spcBef>
            </a:pPr>
            <a:r>
              <a:rPr lang="en-US" smtClean="0"/>
              <a:t>Measures of Variation</a:t>
            </a:r>
          </a:p>
          <a:p>
            <a:pPr lvl="1" eaLnBrk="1" hangingPunct="1">
              <a:lnSpc>
                <a:spcPct val="105000"/>
              </a:lnSpc>
              <a:spcBef>
                <a:spcPct val="35000"/>
              </a:spcBef>
            </a:pPr>
            <a:r>
              <a:rPr lang="en-US" sz="2800" smtClean="0"/>
              <a:t>Range, interquartile range, variance and standard deviation, coefficient of variation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3"/>
          <p:cNvSpPr>
            <a:spLocks noGrp="1"/>
          </p:cNvSpPr>
          <p:nvPr>
            <p:ph type="sldNum" sz="quarter" idx="10"/>
          </p:nvPr>
        </p:nvSpPr>
        <p:spPr/>
        <p:txBody>
          <a:bodyPr/>
          <a:lstStyle/>
          <a:p>
            <a:pPr>
              <a:defRPr/>
            </a:pPr>
            <a:r>
              <a:rPr lang="en-US"/>
              <a:t>Chap 3-</a:t>
            </a:r>
            <a:fld id="{2A5ECCA5-E3BE-4781-9B86-E874F9A91E20}" type="slidenum">
              <a:rPr lang="en-US"/>
              <a:pPr>
                <a:defRPr/>
              </a:pPr>
              <a:t>40</a:t>
            </a:fld>
            <a:endParaRPr lang="en-US"/>
          </a:p>
        </p:txBody>
      </p:sp>
      <p:sp>
        <p:nvSpPr>
          <p:cNvPr id="27"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41988" name="Rectangle 35"/>
          <p:cNvSpPr>
            <a:spLocks noChangeArrowheads="1"/>
          </p:cNvSpPr>
          <p:nvPr/>
        </p:nvSpPr>
        <p:spPr bwMode="auto">
          <a:xfrm>
            <a:off x="4495800" y="5943600"/>
            <a:ext cx="1219200" cy="457200"/>
          </a:xfrm>
          <a:prstGeom prst="rect">
            <a:avLst/>
          </a:prstGeom>
          <a:solidFill>
            <a:srgbClr val="E5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1989" name="Rectangle 34"/>
          <p:cNvSpPr>
            <a:spLocks noChangeArrowheads="1"/>
          </p:cNvSpPr>
          <p:nvPr/>
        </p:nvSpPr>
        <p:spPr bwMode="auto">
          <a:xfrm>
            <a:off x="4343400" y="4876800"/>
            <a:ext cx="2819400" cy="685800"/>
          </a:xfrm>
          <a:prstGeom prst="rect">
            <a:avLst/>
          </a:prstGeom>
          <a:solidFill>
            <a:srgbClr val="E5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1990" name="Rectangle 2"/>
          <p:cNvSpPr>
            <a:spLocks noGrp="1" noChangeArrowheads="1"/>
          </p:cNvSpPr>
          <p:nvPr>
            <p:ph type="title"/>
          </p:nvPr>
        </p:nvSpPr>
        <p:spPr/>
        <p:txBody>
          <a:bodyPr/>
          <a:lstStyle/>
          <a:p>
            <a:pPr eaLnBrk="1" hangingPunct="1"/>
            <a:r>
              <a:rPr lang="en-US" smtClean="0"/>
              <a:t>Quartiles</a:t>
            </a:r>
          </a:p>
        </p:txBody>
      </p:sp>
      <p:sp>
        <p:nvSpPr>
          <p:cNvPr id="41991" name="Rectangle 3"/>
          <p:cNvSpPr>
            <a:spLocks noGrp="1" noChangeArrowheads="1"/>
          </p:cNvSpPr>
          <p:nvPr>
            <p:ph type="body" idx="1"/>
          </p:nvPr>
        </p:nvSpPr>
        <p:spPr>
          <a:xfrm>
            <a:off x="609600" y="1676400"/>
            <a:ext cx="7467600" cy="950913"/>
          </a:xfrm>
          <a:noFill/>
        </p:spPr>
        <p:txBody>
          <a:bodyPr/>
          <a:lstStyle/>
          <a:p>
            <a:pPr eaLnBrk="1" hangingPunct="1"/>
            <a:r>
              <a:rPr lang="en-US" smtClean="0"/>
              <a:t>Quartiles split the ranked data into 4 equal groups</a:t>
            </a:r>
          </a:p>
        </p:txBody>
      </p:sp>
      <p:sp>
        <p:nvSpPr>
          <p:cNvPr id="41992" name="Rectangle 4"/>
          <p:cNvSpPr>
            <a:spLocks noChangeArrowheads="1"/>
          </p:cNvSpPr>
          <p:nvPr/>
        </p:nvSpPr>
        <p:spPr bwMode="auto">
          <a:xfrm>
            <a:off x="2667000" y="2292350"/>
            <a:ext cx="1149350" cy="609600"/>
          </a:xfrm>
          <a:prstGeom prst="rect">
            <a:avLst/>
          </a:prstGeom>
          <a:solidFill>
            <a:srgbClr val="FFFFCC"/>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1993" name="Rectangle 5"/>
          <p:cNvSpPr>
            <a:spLocks noChangeArrowheads="1"/>
          </p:cNvSpPr>
          <p:nvPr/>
        </p:nvSpPr>
        <p:spPr bwMode="auto">
          <a:xfrm>
            <a:off x="3657600" y="2292350"/>
            <a:ext cx="1143000" cy="609600"/>
          </a:xfrm>
          <a:prstGeom prst="rect">
            <a:avLst/>
          </a:prstGeom>
          <a:solidFill>
            <a:srgbClr val="FDE0B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1994" name="Rectangle 6"/>
          <p:cNvSpPr>
            <a:spLocks noChangeArrowheads="1"/>
          </p:cNvSpPr>
          <p:nvPr/>
        </p:nvSpPr>
        <p:spPr bwMode="auto">
          <a:xfrm>
            <a:off x="4800600" y="2292350"/>
            <a:ext cx="1758950" cy="609600"/>
          </a:xfrm>
          <a:prstGeom prst="rect">
            <a:avLst/>
          </a:prstGeom>
          <a:solidFill>
            <a:srgbClr val="CC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1995" name="Rectangle 7"/>
          <p:cNvSpPr>
            <a:spLocks noChangeArrowheads="1"/>
          </p:cNvSpPr>
          <p:nvPr/>
        </p:nvSpPr>
        <p:spPr bwMode="auto">
          <a:xfrm>
            <a:off x="6400800" y="2292350"/>
            <a:ext cx="1905000" cy="609600"/>
          </a:xfrm>
          <a:prstGeom prst="rect">
            <a:avLst/>
          </a:prstGeom>
          <a:solidFill>
            <a:srgbClr val="CCFFCC"/>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1996" name="Rectangle 8"/>
          <p:cNvSpPr>
            <a:spLocks noChangeArrowheads="1"/>
          </p:cNvSpPr>
          <p:nvPr/>
        </p:nvSpPr>
        <p:spPr bwMode="auto">
          <a:xfrm>
            <a:off x="2743200" y="2362200"/>
            <a:ext cx="9239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800" b="1"/>
              <a:t>25%</a:t>
            </a:r>
          </a:p>
        </p:txBody>
      </p:sp>
      <p:sp>
        <p:nvSpPr>
          <p:cNvPr id="41997" name="Rectangle 9"/>
          <p:cNvSpPr>
            <a:spLocks noChangeArrowheads="1"/>
          </p:cNvSpPr>
          <p:nvPr/>
        </p:nvSpPr>
        <p:spPr bwMode="auto">
          <a:xfrm>
            <a:off x="3810000" y="2362200"/>
            <a:ext cx="9239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800" b="1"/>
              <a:t>25%</a:t>
            </a:r>
          </a:p>
        </p:txBody>
      </p:sp>
      <p:sp>
        <p:nvSpPr>
          <p:cNvPr id="41998" name="Rectangle 10"/>
          <p:cNvSpPr>
            <a:spLocks noChangeArrowheads="1"/>
          </p:cNvSpPr>
          <p:nvPr/>
        </p:nvSpPr>
        <p:spPr bwMode="auto">
          <a:xfrm>
            <a:off x="5105400" y="2362200"/>
            <a:ext cx="9239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800" b="1"/>
              <a:t>25%</a:t>
            </a:r>
          </a:p>
        </p:txBody>
      </p:sp>
      <p:sp>
        <p:nvSpPr>
          <p:cNvPr id="41999" name="Rectangle 11"/>
          <p:cNvSpPr>
            <a:spLocks noChangeArrowheads="1"/>
          </p:cNvSpPr>
          <p:nvPr/>
        </p:nvSpPr>
        <p:spPr bwMode="auto">
          <a:xfrm>
            <a:off x="6781800" y="2362200"/>
            <a:ext cx="9239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800" b="1"/>
              <a:t>25%</a:t>
            </a:r>
          </a:p>
        </p:txBody>
      </p:sp>
      <p:sp>
        <p:nvSpPr>
          <p:cNvPr id="42000" name="Rectangle 15"/>
          <p:cNvSpPr>
            <a:spLocks noChangeArrowheads="1"/>
          </p:cNvSpPr>
          <p:nvPr/>
        </p:nvSpPr>
        <p:spPr bwMode="auto">
          <a:xfrm>
            <a:off x="609600" y="4114800"/>
            <a:ext cx="8310563" cy="46672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t>Sample Data in Ordered Array:  11   12   13   16   16   17   18   21   22</a:t>
            </a:r>
            <a:r>
              <a:rPr lang="en-US" b="1">
                <a:latin typeface="Times New Roman" pitchFamily="18" charset="0"/>
              </a:rPr>
              <a:t>  </a:t>
            </a:r>
          </a:p>
        </p:txBody>
      </p:sp>
      <p:sp>
        <p:nvSpPr>
          <p:cNvPr id="42001" name="AutoShape 23"/>
          <p:cNvSpPr>
            <a:spLocks noChangeArrowheads="1"/>
          </p:cNvSpPr>
          <p:nvPr/>
        </p:nvSpPr>
        <p:spPr bwMode="auto">
          <a:xfrm rot="-5400000">
            <a:off x="3543300" y="3009900"/>
            <a:ext cx="228600" cy="152400"/>
          </a:xfrm>
          <a:prstGeom prst="rightArrow">
            <a:avLst>
              <a:gd name="adj1" fmla="val 50000"/>
              <a:gd name="adj2" fmla="val 37778"/>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2002" name="Rectangle 25"/>
          <p:cNvSpPr>
            <a:spLocks noChangeArrowheads="1"/>
          </p:cNvSpPr>
          <p:nvPr/>
        </p:nvSpPr>
        <p:spPr bwMode="auto">
          <a:xfrm>
            <a:off x="533400" y="3657600"/>
            <a:ext cx="4648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pPr marL="320675" indent="-320675" defTabSz="852488">
              <a:lnSpc>
                <a:spcPct val="90000"/>
              </a:lnSpc>
              <a:spcBef>
                <a:spcPct val="20000"/>
              </a:spcBef>
              <a:buClr>
                <a:schemeClr val="folHlink"/>
              </a:buClr>
              <a:buSzPct val="60000"/>
              <a:buFont typeface="Wingdings" pitchFamily="2" charset="2"/>
              <a:buChar char="n"/>
            </a:pPr>
            <a:r>
              <a:rPr lang="en-US" sz="2300">
                <a:solidFill>
                  <a:schemeClr val="folHlink"/>
                </a:solidFill>
              </a:rPr>
              <a:t>Example: Find the first quartile</a:t>
            </a:r>
          </a:p>
        </p:txBody>
      </p:sp>
      <p:sp>
        <p:nvSpPr>
          <p:cNvPr id="42003" name="Rectangle 26"/>
          <p:cNvSpPr>
            <a:spLocks noChangeArrowheads="1"/>
          </p:cNvSpPr>
          <p:nvPr/>
        </p:nvSpPr>
        <p:spPr bwMode="auto">
          <a:xfrm>
            <a:off x="533400" y="4648200"/>
            <a:ext cx="8305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pPr marL="320675" indent="-320675" defTabSz="852488">
              <a:lnSpc>
                <a:spcPct val="90000"/>
              </a:lnSpc>
              <a:spcBef>
                <a:spcPct val="20000"/>
              </a:spcBef>
              <a:buClr>
                <a:schemeClr val="folHlink"/>
              </a:buClr>
              <a:buSzPct val="60000"/>
              <a:buFont typeface="Wingdings" pitchFamily="2" charset="2"/>
              <a:buNone/>
            </a:pPr>
            <a:r>
              <a:rPr lang="en-US" sz="1900" dirty="0"/>
              <a:t>(n = 9)</a:t>
            </a:r>
          </a:p>
          <a:p>
            <a:pPr marL="320675" indent="-320675" defTabSz="852488">
              <a:lnSpc>
                <a:spcPct val="120000"/>
              </a:lnSpc>
              <a:spcBef>
                <a:spcPct val="20000"/>
              </a:spcBef>
              <a:buClr>
                <a:schemeClr val="folHlink"/>
              </a:buClr>
              <a:buSzPct val="60000"/>
              <a:buFont typeface="Wingdings" pitchFamily="2" charset="2"/>
              <a:buNone/>
            </a:pPr>
            <a:r>
              <a:rPr lang="en-US" sz="1900" dirty="0"/>
              <a:t>Q1 = 25</a:t>
            </a:r>
            <a:r>
              <a:rPr lang="en-US" sz="1900" baseline="30000" dirty="0"/>
              <a:t>th</a:t>
            </a:r>
            <a:r>
              <a:rPr lang="en-US" sz="1900" dirty="0"/>
              <a:t> percentile, so find the               </a:t>
            </a:r>
            <a:r>
              <a:rPr lang="en-US" sz="1900" dirty="0">
                <a:solidFill>
                  <a:schemeClr val="folHlink"/>
                </a:solidFill>
              </a:rPr>
              <a:t>(9+1) = 2.5 position</a:t>
            </a:r>
            <a:endParaRPr lang="en-US" sz="1900" dirty="0"/>
          </a:p>
          <a:p>
            <a:pPr marL="320675" indent="-320675" defTabSz="852488">
              <a:lnSpc>
                <a:spcPct val="120000"/>
              </a:lnSpc>
              <a:spcBef>
                <a:spcPct val="20000"/>
              </a:spcBef>
              <a:buClr>
                <a:schemeClr val="folHlink"/>
              </a:buClr>
              <a:buSzPct val="60000"/>
              <a:buFont typeface="Wingdings" pitchFamily="2" charset="2"/>
              <a:buNone/>
            </a:pPr>
            <a:endParaRPr lang="en-US" sz="1900" dirty="0"/>
          </a:p>
          <a:p>
            <a:pPr marL="320675" indent="-320675" defTabSz="852488">
              <a:lnSpc>
                <a:spcPct val="10000"/>
              </a:lnSpc>
              <a:spcBef>
                <a:spcPct val="20000"/>
              </a:spcBef>
              <a:buClr>
                <a:schemeClr val="folHlink"/>
              </a:buClr>
              <a:buSzPct val="60000"/>
              <a:buFont typeface="Wingdings" pitchFamily="2" charset="2"/>
              <a:buNone/>
            </a:pPr>
            <a:r>
              <a:rPr lang="en-US" sz="1900" dirty="0"/>
              <a:t>		so use the value half way between the 2</a:t>
            </a:r>
            <a:r>
              <a:rPr lang="en-US" sz="1900" baseline="30000" dirty="0"/>
              <a:t>nd</a:t>
            </a:r>
            <a:r>
              <a:rPr lang="en-US" sz="1900" dirty="0"/>
              <a:t> and 3</a:t>
            </a:r>
            <a:r>
              <a:rPr lang="en-US" sz="1900" baseline="30000" dirty="0"/>
              <a:t>rd</a:t>
            </a:r>
            <a:r>
              <a:rPr lang="en-US" sz="1900" dirty="0"/>
              <a:t> values,</a:t>
            </a:r>
          </a:p>
          <a:p>
            <a:pPr marL="320675" indent="-320675" defTabSz="852488">
              <a:lnSpc>
                <a:spcPct val="150000"/>
              </a:lnSpc>
              <a:spcBef>
                <a:spcPct val="20000"/>
              </a:spcBef>
              <a:buClr>
                <a:schemeClr val="folHlink"/>
              </a:buClr>
              <a:buSzPct val="60000"/>
              <a:buFont typeface="Wingdings" pitchFamily="2" charset="2"/>
              <a:buNone/>
            </a:pPr>
            <a:r>
              <a:rPr lang="en-US" sz="1900" dirty="0"/>
              <a:t>					so    </a:t>
            </a:r>
            <a:r>
              <a:rPr lang="en-US" sz="1900" b="1" dirty="0">
                <a:solidFill>
                  <a:schemeClr val="folHlink"/>
                </a:solidFill>
              </a:rPr>
              <a:t>Q1 = 12.5</a:t>
            </a:r>
          </a:p>
        </p:txBody>
      </p:sp>
      <p:sp>
        <p:nvSpPr>
          <p:cNvPr id="42004" name="AutoShape 27"/>
          <p:cNvSpPr>
            <a:spLocks noChangeArrowheads="1"/>
          </p:cNvSpPr>
          <p:nvPr/>
        </p:nvSpPr>
        <p:spPr bwMode="auto">
          <a:xfrm rot="-5400000">
            <a:off x="4686300" y="3009900"/>
            <a:ext cx="228600" cy="152400"/>
          </a:xfrm>
          <a:prstGeom prst="rightArrow">
            <a:avLst>
              <a:gd name="adj1" fmla="val 50000"/>
              <a:gd name="adj2" fmla="val 37778"/>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2005" name="AutoShape 28"/>
          <p:cNvSpPr>
            <a:spLocks noChangeArrowheads="1"/>
          </p:cNvSpPr>
          <p:nvPr/>
        </p:nvSpPr>
        <p:spPr bwMode="auto">
          <a:xfrm rot="-5400000">
            <a:off x="6286500" y="3009900"/>
            <a:ext cx="228600" cy="152400"/>
          </a:xfrm>
          <a:prstGeom prst="rightArrow">
            <a:avLst>
              <a:gd name="adj1" fmla="val 50000"/>
              <a:gd name="adj2" fmla="val 37778"/>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2006" name="Rectangle 29"/>
          <p:cNvSpPr>
            <a:spLocks noChangeArrowheads="1"/>
          </p:cNvSpPr>
          <p:nvPr/>
        </p:nvSpPr>
        <p:spPr bwMode="auto">
          <a:xfrm>
            <a:off x="4343400" y="4876800"/>
            <a:ext cx="608013" cy="73183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r>
              <a:rPr lang="en-US" sz="2000">
                <a:solidFill>
                  <a:schemeClr val="folHlink"/>
                </a:solidFill>
              </a:rPr>
              <a:t>25</a:t>
            </a:r>
          </a:p>
          <a:p>
            <a:pPr>
              <a:lnSpc>
                <a:spcPct val="90000"/>
              </a:lnSpc>
            </a:pPr>
            <a:r>
              <a:rPr lang="en-US" sz="2000">
                <a:solidFill>
                  <a:schemeClr val="folHlink"/>
                </a:solidFill>
              </a:rPr>
              <a:t>100</a:t>
            </a:r>
          </a:p>
        </p:txBody>
      </p:sp>
      <p:sp>
        <p:nvSpPr>
          <p:cNvPr id="42007" name="Line 30"/>
          <p:cNvSpPr>
            <a:spLocks noChangeShapeType="1"/>
          </p:cNvSpPr>
          <p:nvPr/>
        </p:nvSpPr>
        <p:spPr bwMode="auto">
          <a:xfrm>
            <a:off x="4419600" y="5257800"/>
            <a:ext cx="457200" cy="0"/>
          </a:xfrm>
          <a:prstGeom prst="line">
            <a:avLst/>
          </a:prstGeom>
          <a:noFill/>
          <a:ln w="19050">
            <a:solidFill>
              <a:schemeClr val="fo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42008" name="Rectangle 31"/>
          <p:cNvSpPr>
            <a:spLocks noChangeArrowheads="1"/>
          </p:cNvSpPr>
          <p:nvPr/>
        </p:nvSpPr>
        <p:spPr bwMode="auto">
          <a:xfrm>
            <a:off x="3352800" y="32004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pPr marL="320675" indent="-320675" defTabSz="852488">
              <a:lnSpc>
                <a:spcPct val="90000"/>
              </a:lnSpc>
              <a:spcBef>
                <a:spcPct val="20000"/>
              </a:spcBef>
              <a:buClr>
                <a:schemeClr val="folHlink"/>
              </a:buClr>
              <a:buSzPct val="60000"/>
              <a:buFont typeface="Wingdings" pitchFamily="2" charset="2"/>
              <a:buNone/>
            </a:pPr>
            <a:r>
              <a:rPr lang="en-US" sz="2300"/>
              <a:t>Q1</a:t>
            </a:r>
          </a:p>
        </p:txBody>
      </p:sp>
      <p:sp>
        <p:nvSpPr>
          <p:cNvPr id="42009" name="Rectangle 32"/>
          <p:cNvSpPr>
            <a:spLocks noChangeArrowheads="1"/>
          </p:cNvSpPr>
          <p:nvPr/>
        </p:nvSpPr>
        <p:spPr bwMode="auto">
          <a:xfrm>
            <a:off x="4495800" y="32004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pPr marL="320675" indent="-320675" defTabSz="852488">
              <a:lnSpc>
                <a:spcPct val="90000"/>
              </a:lnSpc>
              <a:spcBef>
                <a:spcPct val="20000"/>
              </a:spcBef>
              <a:buClr>
                <a:schemeClr val="folHlink"/>
              </a:buClr>
              <a:buSzPct val="60000"/>
              <a:buFont typeface="Wingdings" pitchFamily="2" charset="2"/>
              <a:buNone/>
            </a:pPr>
            <a:r>
              <a:rPr lang="en-US" sz="2300"/>
              <a:t>Q2</a:t>
            </a:r>
          </a:p>
        </p:txBody>
      </p:sp>
      <p:sp>
        <p:nvSpPr>
          <p:cNvPr id="42010" name="Rectangle 33"/>
          <p:cNvSpPr>
            <a:spLocks noChangeArrowheads="1"/>
          </p:cNvSpPr>
          <p:nvPr/>
        </p:nvSpPr>
        <p:spPr bwMode="auto">
          <a:xfrm>
            <a:off x="6172200" y="32004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pPr marL="320675" indent="-320675" defTabSz="852488">
              <a:lnSpc>
                <a:spcPct val="90000"/>
              </a:lnSpc>
              <a:spcBef>
                <a:spcPct val="20000"/>
              </a:spcBef>
              <a:buClr>
                <a:schemeClr val="folHlink"/>
              </a:buClr>
              <a:buSzPct val="60000"/>
              <a:buFont typeface="Wingdings" pitchFamily="2" charset="2"/>
              <a:buNone/>
            </a:pPr>
            <a:r>
              <a:rPr lang="en-US" sz="2300"/>
              <a:t>Q3</a:t>
            </a:r>
          </a:p>
        </p:txBody>
      </p:sp>
      <p:sp>
        <p:nvSpPr>
          <p:cNvPr id="42011" name="AutoShape 17"/>
          <p:cNvSpPr>
            <a:spLocks noChangeArrowheads="1"/>
          </p:cNvSpPr>
          <p:nvPr/>
        </p:nvSpPr>
        <p:spPr bwMode="auto">
          <a:xfrm rot="-5400000">
            <a:off x="5257800" y="4572000"/>
            <a:ext cx="381000" cy="228600"/>
          </a:xfrm>
          <a:prstGeom prst="rightArrow">
            <a:avLst>
              <a:gd name="adj1" fmla="val 50000"/>
              <a:gd name="adj2" fmla="val 41975"/>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Quartiles in Grouped Data</a:t>
            </a:r>
            <a:endParaRPr lang="tr-TR" dirty="0"/>
          </a:p>
        </p:txBody>
      </p:sp>
      <p:sp>
        <p:nvSpPr>
          <p:cNvPr id="3" name="Content Placeholder 2"/>
          <p:cNvSpPr>
            <a:spLocks noGrp="1"/>
          </p:cNvSpPr>
          <p:nvPr>
            <p:ph idx="1"/>
          </p:nvPr>
        </p:nvSpPr>
        <p:spPr>
          <a:xfrm>
            <a:off x="609600" y="2209800"/>
            <a:ext cx="1371600" cy="3922235"/>
          </a:xfrm>
        </p:spPr>
        <p:txBody>
          <a:bodyPr/>
          <a:lstStyle/>
          <a:p>
            <a:r>
              <a:rPr lang="tr-TR" dirty="0" smtClean="0"/>
              <a:t>N/4</a:t>
            </a:r>
          </a:p>
          <a:p>
            <a:endParaRPr lang="tr-TR" dirty="0"/>
          </a:p>
          <a:p>
            <a:endParaRPr lang="tr-TR" dirty="0" smtClean="0"/>
          </a:p>
          <a:p>
            <a:r>
              <a:rPr lang="tr-TR" dirty="0" smtClean="0"/>
              <a:t>N/2</a:t>
            </a:r>
          </a:p>
          <a:p>
            <a:endParaRPr lang="tr-TR" dirty="0"/>
          </a:p>
          <a:p>
            <a:endParaRPr lang="tr-TR" dirty="0" smtClean="0"/>
          </a:p>
          <a:p>
            <a:endParaRPr lang="tr-TR" dirty="0"/>
          </a:p>
          <a:p>
            <a:r>
              <a:rPr lang="tr-TR" dirty="0" smtClean="0"/>
              <a:t>3N/4</a:t>
            </a:r>
          </a:p>
          <a:p>
            <a:endParaRPr lang="tr-TR"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41</a:t>
            </a:fld>
            <a:endParaRPr lang="en-US"/>
          </a:p>
        </p:txBody>
      </p:sp>
      <p:sp>
        <p:nvSpPr>
          <p:cNvPr id="5" name="Footer Placeholder 4"/>
          <p:cNvSpPr>
            <a:spLocks noGrp="1"/>
          </p:cNvSpPr>
          <p:nvPr>
            <p:ph type="ftr" sz="quarter" idx="11"/>
          </p:nvPr>
        </p:nvSpPr>
        <p:spPr/>
        <p:txBody>
          <a:bodyPr/>
          <a:lstStyle/>
          <a:p>
            <a:pPr>
              <a:defRPr/>
            </a:pPr>
            <a:r>
              <a:rPr lang="en-US" smtClean="0"/>
              <a:t>A Course In Business Statistics, 4th © 2006 Prentice-Hall, Inc.</a:t>
            </a:r>
            <a:endParaRPr lang="en-US"/>
          </a:p>
        </p:txBody>
      </p:sp>
      <mc:AlternateContent xmlns:mc="http://schemas.openxmlformats.org/markup-compatibility/2006" xmlns:a14="http://schemas.microsoft.com/office/drawing/2010/main">
        <mc:Choice Requires="a14">
          <p:sp>
            <p:nvSpPr>
              <p:cNvPr id="7" name="TextBox 6"/>
              <p:cNvSpPr txBox="1"/>
              <p:nvPr/>
            </p:nvSpPr>
            <p:spPr>
              <a:xfrm>
                <a:off x="2376178" y="1792765"/>
                <a:ext cx="4549002" cy="13885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3000" i="1" smtClean="0">
                              <a:latin typeface="Cambria Math"/>
                            </a:rPr>
                          </m:ctrlPr>
                        </m:sSubPr>
                        <m:e>
                          <m:r>
                            <a:rPr lang="tr-TR" sz="3000" b="0" i="1" smtClean="0">
                              <a:latin typeface="Cambria Math"/>
                            </a:rPr>
                            <m:t>𝑄</m:t>
                          </m:r>
                        </m:e>
                        <m:sub>
                          <m:r>
                            <a:rPr lang="tr-TR" sz="3000" b="0" i="1" smtClean="0">
                              <a:latin typeface="Cambria Math"/>
                            </a:rPr>
                            <m:t>1</m:t>
                          </m:r>
                        </m:sub>
                      </m:sSub>
                      <m:r>
                        <a:rPr lang="tr-TR" sz="3000" i="1">
                          <a:latin typeface="Cambria Math"/>
                          <a:ea typeface="Cambria Math"/>
                        </a:rPr>
                        <m:t>≅</m:t>
                      </m:r>
                      <m:sSub>
                        <m:sSubPr>
                          <m:ctrlPr>
                            <a:rPr lang="tr-TR" sz="3000" i="1" smtClean="0">
                              <a:latin typeface="Cambria Math"/>
                              <a:ea typeface="Cambria Math"/>
                            </a:rPr>
                          </m:ctrlPr>
                        </m:sSubPr>
                        <m:e>
                          <m:r>
                            <a:rPr lang="tr-TR" sz="3000" b="0" i="1" smtClean="0">
                              <a:latin typeface="Cambria Math"/>
                              <a:ea typeface="Cambria Math"/>
                            </a:rPr>
                            <m:t>𝑙</m:t>
                          </m:r>
                        </m:e>
                        <m:sub>
                          <m:r>
                            <a:rPr lang="tr-TR" sz="3000" b="0" i="1" smtClean="0">
                              <a:latin typeface="Cambria Math"/>
                              <a:ea typeface="Cambria Math"/>
                            </a:rPr>
                            <m:t>1</m:t>
                          </m:r>
                        </m:sub>
                      </m:sSub>
                      <m:r>
                        <a:rPr lang="tr-TR" sz="3000" b="0" i="1" smtClean="0">
                          <a:latin typeface="Cambria Math"/>
                          <a:ea typeface="Cambria Math"/>
                        </a:rPr>
                        <m:t>+</m:t>
                      </m:r>
                      <m:f>
                        <m:fPr>
                          <m:ctrlPr>
                            <a:rPr lang="tr-TR" sz="3000" b="0" i="1" smtClean="0">
                              <a:latin typeface="Cambria Math"/>
                              <a:ea typeface="Cambria Math"/>
                            </a:rPr>
                          </m:ctrlPr>
                        </m:fPr>
                        <m:num>
                          <m:f>
                            <m:fPr>
                              <m:ctrlPr>
                                <a:rPr lang="tr-TR" sz="3000" b="0" i="1" smtClean="0">
                                  <a:latin typeface="Cambria Math"/>
                                  <a:ea typeface="Cambria Math"/>
                                </a:rPr>
                              </m:ctrlPr>
                            </m:fPr>
                            <m:num>
                              <m:r>
                                <a:rPr lang="tr-TR" sz="3000" b="0" i="1" smtClean="0">
                                  <a:latin typeface="Cambria Math"/>
                                  <a:ea typeface="Cambria Math"/>
                                </a:rPr>
                                <m:t>𝑁</m:t>
                              </m:r>
                            </m:num>
                            <m:den>
                              <m:r>
                                <a:rPr lang="tr-TR" sz="3000" b="0" i="1" smtClean="0">
                                  <a:latin typeface="Cambria Math"/>
                                  <a:ea typeface="Cambria Math"/>
                                </a:rPr>
                                <m:t>4</m:t>
                              </m:r>
                            </m:den>
                          </m:f>
                          <m:r>
                            <a:rPr lang="tr-TR" sz="3000" b="0" i="1" smtClean="0">
                              <a:latin typeface="Cambria Math"/>
                              <a:ea typeface="Cambria Math"/>
                            </a:rPr>
                            <m:t>−</m:t>
                          </m:r>
                          <m:nary>
                            <m:naryPr>
                              <m:chr m:val="∑"/>
                              <m:ctrlPr>
                                <a:rPr lang="tr-TR" sz="3000" b="0" i="1" smtClean="0">
                                  <a:latin typeface="Cambria Math"/>
                                  <a:ea typeface="Cambria Math"/>
                                </a:rPr>
                              </m:ctrlPr>
                            </m:naryPr>
                            <m:sub>
                              <m:r>
                                <m:rPr>
                                  <m:brk m:alnAt="23"/>
                                </m:rPr>
                                <a:rPr lang="tr-TR" sz="3000" b="0" i="1" smtClean="0">
                                  <a:latin typeface="Cambria Math"/>
                                  <a:ea typeface="Cambria Math"/>
                                </a:rPr>
                                <m:t>𝑖</m:t>
                              </m:r>
                              <m:r>
                                <a:rPr lang="tr-TR" sz="3000" b="0" i="1" smtClean="0">
                                  <a:latin typeface="Cambria Math"/>
                                  <a:ea typeface="Cambria Math"/>
                                </a:rPr>
                                <m:t>=1</m:t>
                              </m:r>
                            </m:sub>
                            <m:sup>
                              <m:sSub>
                                <m:sSubPr>
                                  <m:ctrlPr>
                                    <a:rPr lang="tr-TR" sz="3000" b="0" i="1" smtClean="0">
                                      <a:latin typeface="Cambria Math"/>
                                      <a:ea typeface="Cambria Math"/>
                                    </a:rPr>
                                  </m:ctrlPr>
                                </m:sSubPr>
                                <m:e>
                                  <m:r>
                                    <a:rPr lang="tr-TR" sz="3000" b="0" i="1" smtClean="0">
                                      <a:latin typeface="Cambria Math"/>
                                      <a:ea typeface="Cambria Math"/>
                                    </a:rPr>
                                    <m:t>𝑄</m:t>
                                  </m:r>
                                </m:e>
                                <m:sub>
                                  <m:r>
                                    <a:rPr lang="tr-TR" sz="3000" b="0" i="1" smtClean="0">
                                      <a:latin typeface="Cambria Math"/>
                                      <a:ea typeface="Cambria Math"/>
                                    </a:rPr>
                                    <m:t>1</m:t>
                                  </m:r>
                                </m:sub>
                              </m:sSub>
                              <m:r>
                                <a:rPr lang="tr-TR" sz="3000" b="0" i="1" smtClean="0">
                                  <a:latin typeface="Cambria Math"/>
                                  <a:ea typeface="Cambria Math"/>
                                </a:rPr>
                                <m:t>−1</m:t>
                              </m:r>
                            </m:sup>
                            <m:e>
                              <m:sSub>
                                <m:sSubPr>
                                  <m:ctrlPr>
                                    <a:rPr lang="tr-TR" sz="3000" b="0" i="1" smtClean="0">
                                      <a:latin typeface="Cambria Math"/>
                                      <a:ea typeface="Cambria Math"/>
                                    </a:rPr>
                                  </m:ctrlPr>
                                </m:sSubPr>
                                <m:e>
                                  <m:r>
                                    <a:rPr lang="tr-TR" sz="3000" b="0" i="1" smtClean="0">
                                      <a:latin typeface="Cambria Math"/>
                                      <a:ea typeface="Cambria Math"/>
                                    </a:rPr>
                                    <m:t>𝑓</m:t>
                                  </m:r>
                                </m:e>
                                <m:sub>
                                  <m:r>
                                    <a:rPr lang="tr-TR" sz="3000" b="0" i="1" smtClean="0">
                                      <a:latin typeface="Cambria Math"/>
                                      <a:ea typeface="Cambria Math"/>
                                    </a:rPr>
                                    <m:t>𝑖</m:t>
                                  </m:r>
                                </m:sub>
                              </m:sSub>
                            </m:e>
                          </m:nary>
                        </m:num>
                        <m:den>
                          <m:sSub>
                            <m:sSubPr>
                              <m:ctrlPr>
                                <a:rPr lang="tr-TR" sz="3000" b="0" i="1" smtClean="0">
                                  <a:latin typeface="Cambria Math"/>
                                  <a:ea typeface="Cambria Math"/>
                                </a:rPr>
                              </m:ctrlPr>
                            </m:sSubPr>
                            <m:e>
                              <m:r>
                                <a:rPr lang="tr-TR" sz="3000" b="0" i="1" smtClean="0">
                                  <a:latin typeface="Cambria Math"/>
                                  <a:ea typeface="Cambria Math"/>
                                </a:rPr>
                                <m:t>𝑓</m:t>
                              </m:r>
                            </m:e>
                            <m:sub>
                              <m:sSub>
                                <m:sSubPr>
                                  <m:ctrlPr>
                                    <a:rPr lang="tr-TR" sz="3000" b="0" i="1" smtClean="0">
                                      <a:latin typeface="Cambria Math"/>
                                      <a:ea typeface="Cambria Math"/>
                                    </a:rPr>
                                  </m:ctrlPr>
                                </m:sSubPr>
                                <m:e>
                                  <m:r>
                                    <a:rPr lang="tr-TR" sz="3000" b="0" i="1" smtClean="0">
                                      <a:latin typeface="Cambria Math"/>
                                      <a:ea typeface="Cambria Math"/>
                                    </a:rPr>
                                    <m:t>𝑄</m:t>
                                  </m:r>
                                </m:e>
                                <m:sub>
                                  <m:r>
                                    <a:rPr lang="tr-TR" sz="3000" b="0" i="1" smtClean="0">
                                      <a:latin typeface="Cambria Math"/>
                                      <a:ea typeface="Cambria Math"/>
                                    </a:rPr>
                                    <m:t>1</m:t>
                                  </m:r>
                                </m:sub>
                              </m:sSub>
                            </m:sub>
                          </m:sSub>
                        </m:den>
                      </m:f>
                      <m:sSub>
                        <m:sSubPr>
                          <m:ctrlPr>
                            <a:rPr lang="tr-TR" sz="3000" b="0" i="1" smtClean="0">
                              <a:latin typeface="Cambria Math"/>
                              <a:ea typeface="Cambria Math"/>
                            </a:rPr>
                          </m:ctrlPr>
                        </m:sSubPr>
                        <m:e>
                          <m:r>
                            <a:rPr lang="tr-TR" sz="3000" b="0" i="1" smtClean="0">
                              <a:latin typeface="Cambria Math"/>
                              <a:ea typeface="Cambria Math"/>
                            </a:rPr>
                            <m:t>𝑖</m:t>
                          </m:r>
                        </m:e>
                        <m:sub>
                          <m:sSub>
                            <m:sSubPr>
                              <m:ctrlPr>
                                <a:rPr lang="tr-TR" sz="3000" b="0" i="1" smtClean="0">
                                  <a:latin typeface="Cambria Math"/>
                                  <a:ea typeface="Cambria Math"/>
                                </a:rPr>
                              </m:ctrlPr>
                            </m:sSubPr>
                            <m:e>
                              <m:r>
                                <a:rPr lang="tr-TR" sz="3000" b="0" i="1" smtClean="0">
                                  <a:latin typeface="Cambria Math"/>
                                  <a:ea typeface="Cambria Math"/>
                                </a:rPr>
                                <m:t>𝑄</m:t>
                              </m:r>
                            </m:e>
                            <m:sub>
                              <m:r>
                                <a:rPr lang="tr-TR" sz="3000" b="0" i="1" smtClean="0">
                                  <a:latin typeface="Cambria Math"/>
                                  <a:ea typeface="Cambria Math"/>
                                </a:rPr>
                                <m:t>1</m:t>
                              </m:r>
                            </m:sub>
                          </m:sSub>
                        </m:sub>
                      </m:sSub>
                    </m:oMath>
                  </m:oMathPara>
                </a14:m>
                <a:endParaRPr lang="tr-TR" sz="3000" dirty="0"/>
              </a:p>
            </p:txBody>
          </p:sp>
        </mc:Choice>
        <mc:Fallback xmlns="">
          <p:sp>
            <p:nvSpPr>
              <p:cNvPr id="7" name="TextBox 6"/>
              <p:cNvSpPr txBox="1">
                <a:spLocks noRot="1" noChangeAspect="1" noMove="1" noResize="1" noEditPoints="1" noAdjustHandles="1" noChangeArrowheads="1" noChangeShapeType="1" noTextEdit="1"/>
              </p:cNvSpPr>
              <p:nvPr/>
            </p:nvSpPr>
            <p:spPr>
              <a:xfrm>
                <a:off x="2376178" y="1792765"/>
                <a:ext cx="4549002" cy="1388585"/>
              </a:xfrm>
              <a:prstGeom prst="rect">
                <a:avLst/>
              </a:prstGeom>
              <a:blipFill rotWithShape="1">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346923" y="3181350"/>
                <a:ext cx="6339877" cy="13367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3000" i="1" smtClean="0">
                              <a:latin typeface="Cambria Math"/>
                            </a:rPr>
                          </m:ctrlPr>
                        </m:sSubPr>
                        <m:e>
                          <m:r>
                            <a:rPr lang="tr-TR" sz="3000" b="0" i="1" smtClean="0">
                              <a:latin typeface="Cambria Math"/>
                            </a:rPr>
                            <m:t>𝑄</m:t>
                          </m:r>
                        </m:e>
                        <m:sub>
                          <m:r>
                            <a:rPr lang="tr-TR" sz="3000" b="0" i="1" smtClean="0">
                              <a:latin typeface="Cambria Math"/>
                            </a:rPr>
                            <m:t>2</m:t>
                          </m:r>
                        </m:sub>
                      </m:sSub>
                      <m:r>
                        <a:rPr lang="tr-TR" sz="3000" b="0" i="1" smtClean="0">
                          <a:latin typeface="Cambria Math"/>
                        </a:rPr>
                        <m:t>=</m:t>
                      </m:r>
                      <m:r>
                        <a:rPr lang="tr-TR" sz="3000" b="0" i="1" smtClean="0">
                          <a:latin typeface="Cambria Math"/>
                        </a:rPr>
                        <m:t>𝑀𝑒𝑑</m:t>
                      </m:r>
                      <m:r>
                        <a:rPr lang="tr-TR" sz="3000" i="1">
                          <a:latin typeface="Cambria Math"/>
                          <a:ea typeface="Cambria Math"/>
                        </a:rPr>
                        <m:t>≅</m:t>
                      </m:r>
                      <m:sSub>
                        <m:sSubPr>
                          <m:ctrlPr>
                            <a:rPr lang="tr-TR" sz="3000" i="1" smtClean="0">
                              <a:latin typeface="Cambria Math"/>
                              <a:ea typeface="Cambria Math"/>
                            </a:rPr>
                          </m:ctrlPr>
                        </m:sSubPr>
                        <m:e>
                          <m:r>
                            <a:rPr lang="tr-TR" sz="3000" b="0" i="1" smtClean="0">
                              <a:latin typeface="Cambria Math"/>
                              <a:ea typeface="Cambria Math"/>
                            </a:rPr>
                            <m:t>𝑙</m:t>
                          </m:r>
                        </m:e>
                        <m:sub>
                          <m:r>
                            <a:rPr lang="tr-TR" sz="3000" b="0" i="1" smtClean="0">
                              <a:latin typeface="Cambria Math"/>
                              <a:ea typeface="Cambria Math"/>
                            </a:rPr>
                            <m:t>1</m:t>
                          </m:r>
                        </m:sub>
                      </m:sSub>
                      <m:r>
                        <a:rPr lang="tr-TR" sz="3000" b="0" i="1" smtClean="0">
                          <a:latin typeface="Cambria Math"/>
                          <a:ea typeface="Cambria Math"/>
                        </a:rPr>
                        <m:t>+</m:t>
                      </m:r>
                      <m:f>
                        <m:fPr>
                          <m:ctrlPr>
                            <a:rPr lang="tr-TR" sz="3000" b="0" i="1" smtClean="0">
                              <a:latin typeface="Cambria Math"/>
                              <a:ea typeface="Cambria Math"/>
                            </a:rPr>
                          </m:ctrlPr>
                        </m:fPr>
                        <m:num>
                          <m:f>
                            <m:fPr>
                              <m:ctrlPr>
                                <a:rPr lang="tr-TR" sz="3000" b="0" i="1" smtClean="0">
                                  <a:latin typeface="Cambria Math"/>
                                  <a:ea typeface="Cambria Math"/>
                                </a:rPr>
                              </m:ctrlPr>
                            </m:fPr>
                            <m:num>
                              <m:r>
                                <a:rPr lang="tr-TR" sz="3000" b="0" i="1" smtClean="0">
                                  <a:latin typeface="Cambria Math"/>
                                  <a:ea typeface="Cambria Math"/>
                                </a:rPr>
                                <m:t>𝑁</m:t>
                              </m:r>
                            </m:num>
                            <m:den>
                              <m:r>
                                <a:rPr lang="tr-TR" sz="3000" b="0" i="1" smtClean="0">
                                  <a:latin typeface="Cambria Math"/>
                                  <a:ea typeface="Cambria Math"/>
                                </a:rPr>
                                <m:t>2</m:t>
                              </m:r>
                            </m:den>
                          </m:f>
                          <m:r>
                            <a:rPr lang="tr-TR" sz="3000" b="0" i="1" smtClean="0">
                              <a:latin typeface="Cambria Math"/>
                              <a:ea typeface="Cambria Math"/>
                            </a:rPr>
                            <m:t>−</m:t>
                          </m:r>
                          <m:nary>
                            <m:naryPr>
                              <m:chr m:val="∑"/>
                              <m:ctrlPr>
                                <a:rPr lang="tr-TR" sz="3000" b="0" i="1" smtClean="0">
                                  <a:latin typeface="Cambria Math"/>
                                  <a:ea typeface="Cambria Math"/>
                                </a:rPr>
                              </m:ctrlPr>
                            </m:naryPr>
                            <m:sub>
                              <m:r>
                                <m:rPr>
                                  <m:brk m:alnAt="23"/>
                                </m:rPr>
                                <a:rPr lang="tr-TR" sz="3000" b="0" i="1" smtClean="0">
                                  <a:latin typeface="Cambria Math"/>
                                  <a:ea typeface="Cambria Math"/>
                                </a:rPr>
                                <m:t>𝑖</m:t>
                              </m:r>
                              <m:r>
                                <a:rPr lang="tr-TR" sz="3000" b="0" i="1" smtClean="0">
                                  <a:latin typeface="Cambria Math"/>
                                  <a:ea typeface="Cambria Math"/>
                                </a:rPr>
                                <m:t>=1</m:t>
                              </m:r>
                            </m:sub>
                            <m:sup>
                              <m:r>
                                <a:rPr lang="tr-TR" sz="3000" b="0" i="1" smtClean="0">
                                  <a:latin typeface="Cambria Math"/>
                                  <a:ea typeface="Cambria Math"/>
                                </a:rPr>
                                <m:t>𝑀𝑒𝑑</m:t>
                              </m:r>
                              <m:r>
                                <a:rPr lang="tr-TR" sz="3000" b="0" i="1" smtClean="0">
                                  <a:latin typeface="Cambria Math"/>
                                  <a:ea typeface="Cambria Math"/>
                                </a:rPr>
                                <m:t>−1</m:t>
                              </m:r>
                            </m:sup>
                            <m:e>
                              <m:sSub>
                                <m:sSubPr>
                                  <m:ctrlPr>
                                    <a:rPr lang="tr-TR" sz="3000" b="0" i="1" smtClean="0">
                                      <a:latin typeface="Cambria Math"/>
                                      <a:ea typeface="Cambria Math"/>
                                    </a:rPr>
                                  </m:ctrlPr>
                                </m:sSubPr>
                                <m:e>
                                  <m:r>
                                    <a:rPr lang="tr-TR" sz="3000" b="0" i="1" smtClean="0">
                                      <a:latin typeface="Cambria Math"/>
                                      <a:ea typeface="Cambria Math"/>
                                    </a:rPr>
                                    <m:t>𝑓</m:t>
                                  </m:r>
                                </m:e>
                                <m:sub>
                                  <m:r>
                                    <a:rPr lang="tr-TR" sz="3000" b="0" i="1" smtClean="0">
                                      <a:latin typeface="Cambria Math"/>
                                      <a:ea typeface="Cambria Math"/>
                                    </a:rPr>
                                    <m:t>𝑖</m:t>
                                  </m:r>
                                </m:sub>
                              </m:sSub>
                            </m:e>
                          </m:nary>
                        </m:num>
                        <m:den>
                          <m:sSub>
                            <m:sSubPr>
                              <m:ctrlPr>
                                <a:rPr lang="tr-TR" sz="3000" b="0" i="1" smtClean="0">
                                  <a:latin typeface="Cambria Math"/>
                                  <a:ea typeface="Cambria Math"/>
                                </a:rPr>
                              </m:ctrlPr>
                            </m:sSubPr>
                            <m:e>
                              <m:r>
                                <a:rPr lang="tr-TR" sz="3000" b="0" i="1" smtClean="0">
                                  <a:latin typeface="Cambria Math"/>
                                  <a:ea typeface="Cambria Math"/>
                                </a:rPr>
                                <m:t>𝑓</m:t>
                              </m:r>
                            </m:e>
                            <m:sub>
                              <m:r>
                                <a:rPr lang="tr-TR" sz="3000" b="0" i="1" smtClean="0">
                                  <a:latin typeface="Cambria Math"/>
                                  <a:ea typeface="Cambria Math"/>
                                </a:rPr>
                                <m:t>𝑚𝑒𝑑</m:t>
                              </m:r>
                            </m:sub>
                          </m:sSub>
                        </m:den>
                      </m:f>
                      <m:sSub>
                        <m:sSubPr>
                          <m:ctrlPr>
                            <a:rPr lang="tr-TR" sz="3000" b="0" i="1" smtClean="0">
                              <a:latin typeface="Cambria Math"/>
                              <a:ea typeface="Cambria Math"/>
                            </a:rPr>
                          </m:ctrlPr>
                        </m:sSubPr>
                        <m:e>
                          <m:r>
                            <a:rPr lang="tr-TR" sz="3000" b="0" i="1" smtClean="0">
                              <a:latin typeface="Cambria Math"/>
                              <a:ea typeface="Cambria Math"/>
                            </a:rPr>
                            <m:t>𝑖</m:t>
                          </m:r>
                        </m:e>
                        <m:sub>
                          <m:r>
                            <a:rPr lang="tr-TR" sz="3000" b="0" i="1" smtClean="0">
                              <a:latin typeface="Cambria Math"/>
                              <a:ea typeface="Cambria Math"/>
                            </a:rPr>
                            <m:t>𝑚𝑒𝑑</m:t>
                          </m:r>
                        </m:sub>
                      </m:sSub>
                    </m:oMath>
                  </m:oMathPara>
                </a14:m>
                <a:endParaRPr lang="tr-TR" sz="3000" dirty="0"/>
              </a:p>
            </p:txBody>
          </p:sp>
        </mc:Choice>
        <mc:Fallback xmlns="">
          <p:sp>
            <p:nvSpPr>
              <p:cNvPr id="8" name="TextBox 7"/>
              <p:cNvSpPr txBox="1">
                <a:spLocks noRot="1" noChangeAspect="1" noMove="1" noResize="1" noEditPoints="1" noAdjustHandles="1" noChangeArrowheads="1" noChangeShapeType="1" noTextEdit="1"/>
              </p:cNvSpPr>
              <p:nvPr/>
            </p:nvSpPr>
            <p:spPr>
              <a:xfrm>
                <a:off x="2346923" y="3181350"/>
                <a:ext cx="6339877" cy="1336713"/>
              </a:xfrm>
              <a:prstGeom prst="rect">
                <a:avLst/>
              </a:prstGeom>
              <a:blipFill rotWithShape="1">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376178" y="5029200"/>
                <a:ext cx="4771114" cy="13937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sz="3000" i="1" smtClean="0">
                              <a:latin typeface="Cambria Math"/>
                            </a:rPr>
                          </m:ctrlPr>
                        </m:sSubPr>
                        <m:e>
                          <m:r>
                            <a:rPr lang="tr-TR" sz="3000" b="0" i="1" smtClean="0">
                              <a:latin typeface="Cambria Math"/>
                            </a:rPr>
                            <m:t>𝑄</m:t>
                          </m:r>
                        </m:e>
                        <m:sub>
                          <m:r>
                            <a:rPr lang="tr-TR" sz="3000" b="0" i="1" smtClean="0">
                              <a:latin typeface="Cambria Math"/>
                            </a:rPr>
                            <m:t>3</m:t>
                          </m:r>
                        </m:sub>
                      </m:sSub>
                      <m:r>
                        <a:rPr lang="tr-TR" sz="3000" i="1">
                          <a:latin typeface="Cambria Math"/>
                          <a:ea typeface="Cambria Math"/>
                        </a:rPr>
                        <m:t>≅</m:t>
                      </m:r>
                      <m:sSub>
                        <m:sSubPr>
                          <m:ctrlPr>
                            <a:rPr lang="tr-TR" sz="3000" i="1" smtClean="0">
                              <a:latin typeface="Cambria Math"/>
                              <a:ea typeface="Cambria Math"/>
                            </a:rPr>
                          </m:ctrlPr>
                        </m:sSubPr>
                        <m:e>
                          <m:r>
                            <a:rPr lang="tr-TR" sz="3000" b="0" i="1" smtClean="0">
                              <a:latin typeface="Cambria Math"/>
                              <a:ea typeface="Cambria Math"/>
                            </a:rPr>
                            <m:t>𝑙</m:t>
                          </m:r>
                        </m:e>
                        <m:sub>
                          <m:r>
                            <a:rPr lang="tr-TR" sz="3000" b="0" i="1" smtClean="0">
                              <a:latin typeface="Cambria Math"/>
                              <a:ea typeface="Cambria Math"/>
                            </a:rPr>
                            <m:t>1</m:t>
                          </m:r>
                        </m:sub>
                      </m:sSub>
                      <m:r>
                        <a:rPr lang="tr-TR" sz="3000" b="0" i="1" smtClean="0">
                          <a:latin typeface="Cambria Math"/>
                          <a:ea typeface="Cambria Math"/>
                        </a:rPr>
                        <m:t>+</m:t>
                      </m:r>
                      <m:f>
                        <m:fPr>
                          <m:ctrlPr>
                            <a:rPr lang="tr-TR" sz="3000" b="0" i="1" smtClean="0">
                              <a:latin typeface="Cambria Math"/>
                              <a:ea typeface="Cambria Math"/>
                            </a:rPr>
                          </m:ctrlPr>
                        </m:fPr>
                        <m:num>
                          <m:f>
                            <m:fPr>
                              <m:ctrlPr>
                                <a:rPr lang="tr-TR" sz="3000" b="0" i="1" smtClean="0">
                                  <a:latin typeface="Cambria Math"/>
                                  <a:ea typeface="Cambria Math"/>
                                </a:rPr>
                              </m:ctrlPr>
                            </m:fPr>
                            <m:num>
                              <m:r>
                                <a:rPr lang="tr-TR" sz="3000" b="0" i="1" smtClean="0">
                                  <a:latin typeface="Cambria Math"/>
                                  <a:ea typeface="Cambria Math"/>
                                </a:rPr>
                                <m:t>3</m:t>
                              </m:r>
                              <m:r>
                                <a:rPr lang="tr-TR" sz="3000" b="0" i="1" smtClean="0">
                                  <a:latin typeface="Cambria Math"/>
                                  <a:ea typeface="Cambria Math"/>
                                </a:rPr>
                                <m:t>𝑁</m:t>
                              </m:r>
                            </m:num>
                            <m:den>
                              <m:r>
                                <a:rPr lang="tr-TR" sz="3000" b="0" i="1" smtClean="0">
                                  <a:latin typeface="Cambria Math"/>
                                  <a:ea typeface="Cambria Math"/>
                                </a:rPr>
                                <m:t>4</m:t>
                              </m:r>
                            </m:den>
                          </m:f>
                          <m:r>
                            <a:rPr lang="tr-TR" sz="3000" b="0" i="1" smtClean="0">
                              <a:latin typeface="Cambria Math"/>
                              <a:ea typeface="Cambria Math"/>
                            </a:rPr>
                            <m:t>−</m:t>
                          </m:r>
                          <m:nary>
                            <m:naryPr>
                              <m:chr m:val="∑"/>
                              <m:ctrlPr>
                                <a:rPr lang="tr-TR" sz="3000" b="0" i="1" smtClean="0">
                                  <a:latin typeface="Cambria Math"/>
                                  <a:ea typeface="Cambria Math"/>
                                </a:rPr>
                              </m:ctrlPr>
                            </m:naryPr>
                            <m:sub>
                              <m:r>
                                <m:rPr>
                                  <m:brk m:alnAt="23"/>
                                </m:rPr>
                                <a:rPr lang="tr-TR" sz="3000" b="0" i="1" smtClean="0">
                                  <a:latin typeface="Cambria Math"/>
                                  <a:ea typeface="Cambria Math"/>
                                </a:rPr>
                                <m:t>𝑖</m:t>
                              </m:r>
                              <m:r>
                                <a:rPr lang="tr-TR" sz="3000" b="0" i="1" smtClean="0">
                                  <a:latin typeface="Cambria Math"/>
                                  <a:ea typeface="Cambria Math"/>
                                </a:rPr>
                                <m:t>=1</m:t>
                              </m:r>
                            </m:sub>
                            <m:sup>
                              <m:sSub>
                                <m:sSubPr>
                                  <m:ctrlPr>
                                    <a:rPr lang="tr-TR" sz="3000" b="0" i="1" smtClean="0">
                                      <a:latin typeface="Cambria Math"/>
                                      <a:ea typeface="Cambria Math"/>
                                    </a:rPr>
                                  </m:ctrlPr>
                                </m:sSubPr>
                                <m:e>
                                  <m:r>
                                    <a:rPr lang="tr-TR" sz="3000" b="0" i="1" smtClean="0">
                                      <a:latin typeface="Cambria Math"/>
                                      <a:ea typeface="Cambria Math"/>
                                    </a:rPr>
                                    <m:t>𝑄</m:t>
                                  </m:r>
                                </m:e>
                                <m:sub>
                                  <m:r>
                                    <a:rPr lang="tr-TR" sz="3000" b="0" i="1" smtClean="0">
                                      <a:latin typeface="Cambria Math"/>
                                      <a:ea typeface="Cambria Math"/>
                                    </a:rPr>
                                    <m:t>3</m:t>
                                  </m:r>
                                </m:sub>
                              </m:sSub>
                              <m:r>
                                <a:rPr lang="tr-TR" sz="3000" b="0" i="1" smtClean="0">
                                  <a:latin typeface="Cambria Math"/>
                                  <a:ea typeface="Cambria Math"/>
                                </a:rPr>
                                <m:t>−1</m:t>
                              </m:r>
                            </m:sup>
                            <m:e>
                              <m:sSub>
                                <m:sSubPr>
                                  <m:ctrlPr>
                                    <a:rPr lang="tr-TR" sz="3000" b="0" i="1" smtClean="0">
                                      <a:latin typeface="Cambria Math"/>
                                      <a:ea typeface="Cambria Math"/>
                                    </a:rPr>
                                  </m:ctrlPr>
                                </m:sSubPr>
                                <m:e>
                                  <m:r>
                                    <a:rPr lang="tr-TR" sz="3000" b="0" i="1" smtClean="0">
                                      <a:latin typeface="Cambria Math"/>
                                      <a:ea typeface="Cambria Math"/>
                                    </a:rPr>
                                    <m:t>𝑓</m:t>
                                  </m:r>
                                </m:e>
                                <m:sub>
                                  <m:r>
                                    <a:rPr lang="tr-TR" sz="3000" b="0" i="1" smtClean="0">
                                      <a:latin typeface="Cambria Math"/>
                                      <a:ea typeface="Cambria Math"/>
                                    </a:rPr>
                                    <m:t>𝑖</m:t>
                                  </m:r>
                                </m:sub>
                              </m:sSub>
                            </m:e>
                          </m:nary>
                        </m:num>
                        <m:den>
                          <m:sSub>
                            <m:sSubPr>
                              <m:ctrlPr>
                                <a:rPr lang="tr-TR" sz="3000" b="0" i="1" smtClean="0">
                                  <a:latin typeface="Cambria Math"/>
                                  <a:ea typeface="Cambria Math"/>
                                </a:rPr>
                              </m:ctrlPr>
                            </m:sSubPr>
                            <m:e>
                              <m:r>
                                <a:rPr lang="tr-TR" sz="3000" b="0" i="1" smtClean="0">
                                  <a:latin typeface="Cambria Math"/>
                                  <a:ea typeface="Cambria Math"/>
                                </a:rPr>
                                <m:t>𝑓</m:t>
                              </m:r>
                            </m:e>
                            <m:sub>
                              <m:sSub>
                                <m:sSubPr>
                                  <m:ctrlPr>
                                    <a:rPr lang="tr-TR" sz="3000" b="0" i="1" smtClean="0">
                                      <a:latin typeface="Cambria Math"/>
                                      <a:ea typeface="Cambria Math"/>
                                    </a:rPr>
                                  </m:ctrlPr>
                                </m:sSubPr>
                                <m:e>
                                  <m:r>
                                    <a:rPr lang="tr-TR" sz="3000" b="0" i="1" smtClean="0">
                                      <a:latin typeface="Cambria Math"/>
                                      <a:ea typeface="Cambria Math"/>
                                    </a:rPr>
                                    <m:t>𝑄</m:t>
                                  </m:r>
                                </m:e>
                                <m:sub>
                                  <m:r>
                                    <a:rPr lang="tr-TR" sz="3000" b="0" i="1" smtClean="0">
                                      <a:latin typeface="Cambria Math"/>
                                      <a:ea typeface="Cambria Math"/>
                                    </a:rPr>
                                    <m:t>3</m:t>
                                  </m:r>
                                </m:sub>
                              </m:sSub>
                            </m:sub>
                          </m:sSub>
                        </m:den>
                      </m:f>
                      <m:sSub>
                        <m:sSubPr>
                          <m:ctrlPr>
                            <a:rPr lang="tr-TR" sz="3000" b="0" i="1" smtClean="0">
                              <a:latin typeface="Cambria Math"/>
                              <a:ea typeface="Cambria Math"/>
                            </a:rPr>
                          </m:ctrlPr>
                        </m:sSubPr>
                        <m:e>
                          <m:r>
                            <a:rPr lang="tr-TR" sz="3000" b="0" i="1" smtClean="0">
                              <a:latin typeface="Cambria Math"/>
                              <a:ea typeface="Cambria Math"/>
                            </a:rPr>
                            <m:t>𝑖</m:t>
                          </m:r>
                        </m:e>
                        <m:sub>
                          <m:sSub>
                            <m:sSubPr>
                              <m:ctrlPr>
                                <a:rPr lang="tr-TR" sz="3000" b="0" i="1" smtClean="0">
                                  <a:latin typeface="Cambria Math"/>
                                  <a:ea typeface="Cambria Math"/>
                                </a:rPr>
                              </m:ctrlPr>
                            </m:sSubPr>
                            <m:e>
                              <m:r>
                                <a:rPr lang="tr-TR" sz="3000" b="0" i="1" smtClean="0">
                                  <a:latin typeface="Cambria Math"/>
                                  <a:ea typeface="Cambria Math"/>
                                </a:rPr>
                                <m:t>𝑄</m:t>
                              </m:r>
                            </m:e>
                            <m:sub>
                              <m:r>
                                <a:rPr lang="tr-TR" sz="3000" b="0" i="1" smtClean="0">
                                  <a:latin typeface="Cambria Math"/>
                                  <a:ea typeface="Cambria Math"/>
                                </a:rPr>
                                <m:t>3</m:t>
                              </m:r>
                            </m:sub>
                          </m:sSub>
                        </m:sub>
                      </m:sSub>
                    </m:oMath>
                  </m:oMathPara>
                </a14:m>
                <a:endParaRPr lang="tr-TR" sz="3000" dirty="0"/>
              </a:p>
            </p:txBody>
          </p:sp>
        </mc:Choice>
        <mc:Fallback xmlns="">
          <p:sp>
            <p:nvSpPr>
              <p:cNvPr id="9" name="TextBox 8"/>
              <p:cNvSpPr txBox="1">
                <a:spLocks noRot="1" noChangeAspect="1" noMove="1" noResize="1" noEditPoints="1" noAdjustHandles="1" noChangeArrowheads="1" noChangeShapeType="1" noTextEdit="1"/>
              </p:cNvSpPr>
              <p:nvPr/>
            </p:nvSpPr>
            <p:spPr>
              <a:xfrm>
                <a:off x="2376178" y="5029200"/>
                <a:ext cx="4771114" cy="1393779"/>
              </a:xfrm>
              <a:prstGeom prst="rect">
                <a:avLst/>
              </a:prstGeom>
              <a:blipFill rotWithShape="1">
                <a:blip r:embed="rId5"/>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866056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r>
              <a:rPr lang="tr-TR" dirty="0" smtClean="0"/>
              <a:t>Last week’s tutorial Example 2:</a:t>
            </a:r>
          </a:p>
          <a:p>
            <a:pPr lvl="1"/>
            <a:r>
              <a:rPr lang="tr-TR" dirty="0" smtClean="0"/>
              <a:t>Salary distribution of workers ($)</a:t>
            </a:r>
          </a:p>
          <a:p>
            <a:pPr lvl="1"/>
            <a:r>
              <a:rPr lang="tr-TR" dirty="0" smtClean="0"/>
              <a:t>Find the first, second and third quartiles.</a:t>
            </a:r>
            <a:endParaRPr lang="tr-TR"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42</a:t>
            </a:fld>
            <a:endParaRPr lang="en-US"/>
          </a:p>
        </p:txBody>
      </p:sp>
    </p:spTree>
    <p:extLst>
      <p:ext uri="{BB962C8B-B14F-4D97-AF65-F5344CB8AC3E}">
        <p14:creationId xmlns:p14="http://schemas.microsoft.com/office/powerpoint/2010/main" val="2410025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pPr>
              <a:defRPr/>
            </a:pPr>
            <a:r>
              <a:rPr lang="en-US"/>
              <a:t>Chap 3-</a:t>
            </a:r>
            <a:fld id="{2234BA8F-074E-4B32-AC35-42BC097021E2}" type="slidenum">
              <a:rPr lang="en-US"/>
              <a:pPr>
                <a:defRPr/>
              </a:pPr>
              <a:t>43</a:t>
            </a:fld>
            <a:endParaRPr lang="en-US"/>
          </a:p>
        </p:txBody>
      </p:sp>
      <p:sp>
        <p:nvSpPr>
          <p:cNvPr id="11"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43012" name="Rectangle 2"/>
          <p:cNvSpPr>
            <a:spLocks noGrp="1" noChangeArrowheads="1"/>
          </p:cNvSpPr>
          <p:nvPr>
            <p:ph type="title"/>
          </p:nvPr>
        </p:nvSpPr>
        <p:spPr/>
        <p:txBody>
          <a:bodyPr/>
          <a:lstStyle/>
          <a:p>
            <a:pPr eaLnBrk="1" hangingPunct="1">
              <a:lnSpc>
                <a:spcPct val="80000"/>
              </a:lnSpc>
            </a:pPr>
            <a:r>
              <a:rPr lang="en-US" smtClean="0"/>
              <a:t>Box and Whisker Plot</a:t>
            </a:r>
          </a:p>
        </p:txBody>
      </p:sp>
      <p:sp>
        <p:nvSpPr>
          <p:cNvPr id="43013" name="Rectangle 3"/>
          <p:cNvSpPr>
            <a:spLocks noGrp="1" noChangeArrowheads="1"/>
          </p:cNvSpPr>
          <p:nvPr>
            <p:ph type="body" idx="1"/>
          </p:nvPr>
        </p:nvSpPr>
        <p:spPr/>
        <p:txBody>
          <a:bodyPr/>
          <a:lstStyle/>
          <a:p>
            <a:pPr eaLnBrk="1" hangingPunct="1">
              <a:lnSpc>
                <a:spcPct val="80000"/>
              </a:lnSpc>
            </a:pPr>
            <a:r>
              <a:rPr lang="en-US" smtClean="0"/>
              <a:t>A Graphical display of data using 5-number summary:</a:t>
            </a:r>
          </a:p>
          <a:p>
            <a:pPr eaLnBrk="1" hangingPunct="1">
              <a:lnSpc>
                <a:spcPct val="80000"/>
              </a:lnSpc>
              <a:buFont typeface="Wingdings" pitchFamily="2" charset="2"/>
              <a:buNone/>
            </a:pPr>
            <a:r>
              <a:rPr lang="en-US" smtClean="0"/>
              <a:t>	</a:t>
            </a:r>
          </a:p>
        </p:txBody>
      </p:sp>
      <p:sp>
        <p:nvSpPr>
          <p:cNvPr id="43014" name="Rectangle 26"/>
          <p:cNvSpPr>
            <a:spLocks noChangeArrowheads="1"/>
          </p:cNvSpPr>
          <p:nvPr/>
        </p:nvSpPr>
        <p:spPr bwMode="auto">
          <a:xfrm>
            <a:off x="1524000" y="2514600"/>
            <a:ext cx="604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folHlink"/>
                </a:solidFill>
              </a:rPr>
              <a:t>Minimum </a:t>
            </a:r>
            <a:r>
              <a:rPr lang="en-US"/>
              <a:t>--</a:t>
            </a:r>
            <a:r>
              <a:rPr lang="en-US">
                <a:solidFill>
                  <a:schemeClr val="folHlink"/>
                </a:solidFill>
              </a:rPr>
              <a:t> Q1 </a:t>
            </a:r>
            <a:r>
              <a:rPr lang="en-US"/>
              <a:t>--</a:t>
            </a:r>
            <a:r>
              <a:rPr lang="en-US">
                <a:solidFill>
                  <a:schemeClr val="folHlink"/>
                </a:solidFill>
              </a:rPr>
              <a:t> Median </a:t>
            </a:r>
            <a:r>
              <a:rPr lang="en-US"/>
              <a:t>--</a:t>
            </a:r>
            <a:r>
              <a:rPr lang="en-US">
                <a:solidFill>
                  <a:schemeClr val="folHlink"/>
                </a:solidFill>
              </a:rPr>
              <a:t> Q3 </a:t>
            </a:r>
            <a:r>
              <a:rPr lang="en-US"/>
              <a:t>--</a:t>
            </a:r>
            <a:r>
              <a:rPr lang="en-US">
                <a:solidFill>
                  <a:schemeClr val="folHlink"/>
                </a:solidFill>
              </a:rPr>
              <a:t> Maximum</a:t>
            </a:r>
          </a:p>
        </p:txBody>
      </p:sp>
      <p:sp>
        <p:nvSpPr>
          <p:cNvPr id="43015" name="Rectangle 29"/>
          <p:cNvSpPr>
            <a:spLocks noChangeArrowheads="1"/>
          </p:cNvSpPr>
          <p:nvPr/>
        </p:nvSpPr>
        <p:spPr bwMode="auto">
          <a:xfrm>
            <a:off x="838200" y="3429000"/>
            <a:ext cx="1455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hlink"/>
                </a:solidFill>
              </a:rPr>
              <a:t>Example</a:t>
            </a:r>
            <a:r>
              <a:rPr lang="en-US">
                <a:solidFill>
                  <a:srgbClr val="FF6600"/>
                </a:solidFill>
              </a:rPr>
              <a:t>:</a:t>
            </a:r>
          </a:p>
        </p:txBody>
      </p:sp>
      <p:graphicFrame>
        <p:nvGraphicFramePr>
          <p:cNvPr id="43016" name="Object 37"/>
          <p:cNvGraphicFramePr>
            <a:graphicFrameLocks noChangeAspect="1"/>
          </p:cNvGraphicFramePr>
          <p:nvPr/>
        </p:nvGraphicFramePr>
        <p:xfrm>
          <a:off x="466725" y="3810000"/>
          <a:ext cx="8610600" cy="2841625"/>
        </p:xfrm>
        <a:graphic>
          <a:graphicData uri="http://schemas.openxmlformats.org/presentationml/2006/ole">
            <mc:AlternateContent xmlns:mc="http://schemas.openxmlformats.org/markup-compatibility/2006">
              <mc:Choice xmlns:v="urn:schemas-microsoft-com:vml" Requires="v">
                <p:oleObj spid="_x0000_s43054" name="Drawing" r:id="rId4" imgW="12232800" imgH="4001400" progId="">
                  <p:embed/>
                </p:oleObj>
              </mc:Choice>
              <mc:Fallback>
                <p:oleObj name="Drawing" r:id="rId4" imgW="12232800" imgH="4001400" progId="">
                  <p:embed/>
                  <p:pic>
                    <p:nvPicPr>
                      <p:cNvPr id="0"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 y="3810000"/>
                        <a:ext cx="8610600"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7" name="Object 38"/>
          <p:cNvGraphicFramePr>
            <a:graphicFrameLocks noChangeAspect="1"/>
          </p:cNvGraphicFramePr>
          <p:nvPr/>
        </p:nvGraphicFramePr>
        <p:xfrm>
          <a:off x="1076325" y="5334000"/>
          <a:ext cx="8067675" cy="676275"/>
        </p:xfrm>
        <a:graphic>
          <a:graphicData uri="http://schemas.openxmlformats.org/presentationml/2006/ole">
            <mc:AlternateContent xmlns:mc="http://schemas.openxmlformats.org/markup-compatibility/2006">
              <mc:Choice xmlns:v="urn:schemas-microsoft-com:vml" Requires="v">
                <p:oleObj spid="_x0000_s43055" name="Drawing" r:id="rId6" imgW="8382000" imgH="685800" progId="">
                  <p:embed/>
                </p:oleObj>
              </mc:Choice>
              <mc:Fallback>
                <p:oleObj name="Drawing" r:id="rId6" imgW="8382000" imgH="685800" progId="">
                  <p:embed/>
                  <p:pic>
                    <p:nvPicPr>
                      <p:cNvPr id="0"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325" y="5334000"/>
                        <a:ext cx="80676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8" name="Rectangle 30"/>
          <p:cNvSpPr>
            <a:spLocks noChangeArrowheads="1"/>
          </p:cNvSpPr>
          <p:nvPr/>
        </p:nvSpPr>
        <p:spPr bwMode="auto">
          <a:xfrm>
            <a:off x="2286000" y="4267200"/>
            <a:ext cx="4870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25%                    25%              25%           25%</a:t>
            </a:r>
          </a:p>
        </p:txBody>
      </p:sp>
      <p:sp>
        <p:nvSpPr>
          <p:cNvPr id="43019" name="Rectangle 39"/>
          <p:cNvSpPr>
            <a:spLocks noChangeArrowheads="1"/>
          </p:cNvSpPr>
          <p:nvPr/>
        </p:nvSpPr>
        <p:spPr bwMode="auto">
          <a:xfrm>
            <a:off x="1447800" y="2514600"/>
            <a:ext cx="6248400" cy="457200"/>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r>
              <a:rPr lang="en-US"/>
              <a:t>Chap 3-</a:t>
            </a:r>
            <a:fld id="{BC274FE1-2BC2-41FA-91B5-E005887F0870}" type="slidenum">
              <a:rPr lang="en-US"/>
              <a:pPr>
                <a:defRPr/>
              </a:pPr>
              <a:t>44</a:t>
            </a:fld>
            <a:endParaRPr lang="en-US"/>
          </a:p>
        </p:txBody>
      </p:sp>
      <p:sp>
        <p:nvSpPr>
          <p:cNvPr id="6"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44036" name="Rectangle 2"/>
          <p:cNvSpPr>
            <a:spLocks noGrp="1" noChangeArrowheads="1"/>
          </p:cNvSpPr>
          <p:nvPr>
            <p:ph type="title"/>
          </p:nvPr>
        </p:nvSpPr>
        <p:spPr>
          <a:xfrm>
            <a:off x="914400" y="457200"/>
            <a:ext cx="8077200" cy="685800"/>
          </a:xfrm>
        </p:spPr>
        <p:txBody>
          <a:bodyPr/>
          <a:lstStyle/>
          <a:p>
            <a:pPr defTabSz="914400" eaLnBrk="1" hangingPunct="1"/>
            <a:r>
              <a:rPr lang="en-US" sz="3700" smtClean="0"/>
              <a:t>Shape of Box and Whisker Plots</a:t>
            </a:r>
          </a:p>
        </p:txBody>
      </p:sp>
      <p:sp>
        <p:nvSpPr>
          <p:cNvPr id="44037" name="Rectangle 3"/>
          <p:cNvSpPr>
            <a:spLocks noGrp="1" noChangeArrowheads="1"/>
          </p:cNvSpPr>
          <p:nvPr>
            <p:ph type="body" idx="1"/>
          </p:nvPr>
        </p:nvSpPr>
        <p:spPr>
          <a:xfrm>
            <a:off x="838200" y="1752600"/>
            <a:ext cx="7924800" cy="4114800"/>
          </a:xfrm>
        </p:spPr>
        <p:txBody>
          <a:bodyPr/>
          <a:lstStyle/>
          <a:p>
            <a:pPr marL="342900" indent="-342900" defTabSz="914400" eaLnBrk="1" hangingPunct="1">
              <a:lnSpc>
                <a:spcPct val="90000"/>
              </a:lnSpc>
            </a:pPr>
            <a:r>
              <a:rPr lang="en-US" sz="2400" smtClean="0"/>
              <a:t>The Box and central line are centered between the endpoints if data is symmetric around the median</a:t>
            </a:r>
            <a:endParaRPr lang="en-US" smtClean="0"/>
          </a:p>
          <a:p>
            <a:pPr marL="342900" indent="-342900" defTabSz="914400" eaLnBrk="1" hangingPunct="1">
              <a:lnSpc>
                <a:spcPct val="70000"/>
              </a:lnSpc>
            </a:pPr>
            <a:endParaRPr lang="en-US" smtClean="0"/>
          </a:p>
          <a:p>
            <a:pPr marL="342900" indent="-342900" defTabSz="914400" eaLnBrk="1" hangingPunct="1">
              <a:lnSpc>
                <a:spcPct val="90000"/>
              </a:lnSpc>
            </a:pPr>
            <a:endParaRPr lang="en-US" smtClean="0"/>
          </a:p>
          <a:p>
            <a:pPr marL="342900" indent="-342900" defTabSz="914400" eaLnBrk="1" hangingPunct="1">
              <a:lnSpc>
                <a:spcPct val="90000"/>
              </a:lnSpc>
            </a:pPr>
            <a:endParaRPr lang="en-US" sz="2400" smtClean="0"/>
          </a:p>
          <a:p>
            <a:pPr marL="342900" indent="-342900" defTabSz="914400" eaLnBrk="1" hangingPunct="1">
              <a:lnSpc>
                <a:spcPct val="90000"/>
              </a:lnSpc>
            </a:pPr>
            <a:endParaRPr lang="en-US" sz="2400" smtClean="0"/>
          </a:p>
          <a:p>
            <a:pPr marL="342900" indent="-342900" defTabSz="914400" eaLnBrk="1" hangingPunct="1">
              <a:lnSpc>
                <a:spcPct val="70000"/>
              </a:lnSpc>
            </a:pPr>
            <a:endParaRPr lang="en-US" sz="2400" smtClean="0"/>
          </a:p>
          <a:p>
            <a:pPr marL="342900" indent="-342900" defTabSz="914400" eaLnBrk="1" hangingPunct="1">
              <a:lnSpc>
                <a:spcPct val="90000"/>
              </a:lnSpc>
            </a:pPr>
            <a:r>
              <a:rPr lang="en-US" sz="2400" smtClean="0"/>
              <a:t>A Box and Whisker plot can be shown in either vertical or horizontal format</a:t>
            </a:r>
          </a:p>
        </p:txBody>
      </p:sp>
      <p:graphicFrame>
        <p:nvGraphicFramePr>
          <p:cNvPr id="44038" name="Object 5"/>
          <p:cNvGraphicFramePr>
            <a:graphicFrameLocks noChangeAspect="1"/>
          </p:cNvGraphicFramePr>
          <p:nvPr/>
        </p:nvGraphicFramePr>
        <p:xfrm>
          <a:off x="1905000" y="2819400"/>
          <a:ext cx="5410200" cy="1319213"/>
        </p:xfrm>
        <a:graphic>
          <a:graphicData uri="http://schemas.openxmlformats.org/presentationml/2006/ole">
            <mc:AlternateContent xmlns:mc="http://schemas.openxmlformats.org/markup-compatibility/2006">
              <mc:Choice xmlns:v="urn:schemas-microsoft-com:vml" Requires="v">
                <p:oleObj spid="_x0000_s44056" name="Drawing" r:id="rId4" imgW="10797480" imgH="2591280" progId="">
                  <p:embed/>
                </p:oleObj>
              </mc:Choice>
              <mc:Fallback>
                <p:oleObj name="Drawing" r:id="rId4" imgW="10797480" imgH="2591280" progId="">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819400"/>
                        <a:ext cx="5410200" cy="131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3"/>
          <p:cNvSpPr>
            <a:spLocks noGrp="1"/>
          </p:cNvSpPr>
          <p:nvPr>
            <p:ph type="sldNum" sz="quarter" idx="10"/>
          </p:nvPr>
        </p:nvSpPr>
        <p:spPr/>
        <p:txBody>
          <a:bodyPr/>
          <a:lstStyle/>
          <a:p>
            <a:pPr>
              <a:defRPr/>
            </a:pPr>
            <a:r>
              <a:rPr lang="en-US"/>
              <a:t>Chap 3-</a:t>
            </a:r>
            <a:fld id="{37943D8A-D5F9-453F-85BC-0ED82A512B5A}" type="slidenum">
              <a:rPr lang="en-US"/>
              <a:pPr>
                <a:defRPr/>
              </a:pPr>
              <a:t>45</a:t>
            </a:fld>
            <a:endParaRPr lang="en-US"/>
          </a:p>
        </p:txBody>
      </p:sp>
      <p:sp>
        <p:nvSpPr>
          <p:cNvPr id="53"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45060" name="Rectangle 2"/>
          <p:cNvSpPr>
            <a:spLocks noGrp="1" noChangeArrowheads="1"/>
          </p:cNvSpPr>
          <p:nvPr>
            <p:ph type="title"/>
          </p:nvPr>
        </p:nvSpPr>
        <p:spPr>
          <a:xfrm>
            <a:off x="990600" y="457200"/>
            <a:ext cx="7793038" cy="762000"/>
          </a:xfrm>
        </p:spPr>
        <p:txBody>
          <a:bodyPr/>
          <a:lstStyle/>
          <a:p>
            <a:pPr eaLnBrk="1" hangingPunct="1">
              <a:lnSpc>
                <a:spcPct val="80000"/>
              </a:lnSpc>
            </a:pPr>
            <a:r>
              <a:rPr lang="en-US" smtClean="0"/>
              <a:t>Distribution Shape and </a:t>
            </a:r>
            <a:br>
              <a:rPr lang="en-US" smtClean="0"/>
            </a:br>
            <a:r>
              <a:rPr lang="en-US" smtClean="0"/>
              <a:t>Box and Whisker Plot</a:t>
            </a:r>
          </a:p>
        </p:txBody>
      </p:sp>
      <p:sp>
        <p:nvSpPr>
          <p:cNvPr id="45061" name="Rectangle 3"/>
          <p:cNvSpPr>
            <a:spLocks noChangeArrowheads="1"/>
          </p:cNvSpPr>
          <p:nvPr/>
        </p:nvSpPr>
        <p:spPr bwMode="auto">
          <a:xfrm>
            <a:off x="6188075" y="1981200"/>
            <a:ext cx="270827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3200"/>
              <a:t>Right-Skewed</a:t>
            </a:r>
          </a:p>
        </p:txBody>
      </p:sp>
      <p:sp>
        <p:nvSpPr>
          <p:cNvPr id="45062" name="Rectangle 4"/>
          <p:cNvSpPr>
            <a:spLocks noChangeArrowheads="1"/>
          </p:cNvSpPr>
          <p:nvPr/>
        </p:nvSpPr>
        <p:spPr bwMode="auto">
          <a:xfrm>
            <a:off x="381000" y="1981200"/>
            <a:ext cx="243681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3200"/>
              <a:t>Left-Skewed</a:t>
            </a:r>
          </a:p>
        </p:txBody>
      </p:sp>
      <p:sp>
        <p:nvSpPr>
          <p:cNvPr id="45063" name="Rectangle 5"/>
          <p:cNvSpPr>
            <a:spLocks noChangeArrowheads="1"/>
          </p:cNvSpPr>
          <p:nvPr/>
        </p:nvSpPr>
        <p:spPr bwMode="auto">
          <a:xfrm>
            <a:off x="3581400" y="1981200"/>
            <a:ext cx="209867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3200"/>
              <a:t>Symmetric</a:t>
            </a:r>
          </a:p>
        </p:txBody>
      </p:sp>
      <p:sp>
        <p:nvSpPr>
          <p:cNvPr id="45064" name="Line 6"/>
          <p:cNvSpPr>
            <a:spLocks noChangeShapeType="1"/>
          </p:cNvSpPr>
          <p:nvPr/>
        </p:nvSpPr>
        <p:spPr bwMode="auto">
          <a:xfrm>
            <a:off x="6705600" y="3360738"/>
            <a:ext cx="0" cy="60960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65" name="Line 7"/>
          <p:cNvSpPr>
            <a:spLocks noChangeShapeType="1"/>
          </p:cNvSpPr>
          <p:nvPr/>
        </p:nvSpPr>
        <p:spPr bwMode="auto">
          <a:xfrm>
            <a:off x="6934200" y="2819400"/>
            <a:ext cx="0" cy="11430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66" name="Line 8"/>
          <p:cNvSpPr>
            <a:spLocks noChangeShapeType="1"/>
          </p:cNvSpPr>
          <p:nvPr/>
        </p:nvSpPr>
        <p:spPr bwMode="auto">
          <a:xfrm>
            <a:off x="7648575" y="3808413"/>
            <a:ext cx="0" cy="1587"/>
          </a:xfrm>
          <a:prstGeom prst="line">
            <a:avLst/>
          </a:prstGeom>
          <a:noFill/>
          <a:ln w="254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67" name="Line 9"/>
          <p:cNvSpPr>
            <a:spLocks noChangeShapeType="1"/>
          </p:cNvSpPr>
          <p:nvPr/>
        </p:nvSpPr>
        <p:spPr bwMode="auto">
          <a:xfrm>
            <a:off x="2209800" y="3055938"/>
            <a:ext cx="0" cy="9144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68" name="Line 10"/>
          <p:cNvSpPr>
            <a:spLocks noChangeShapeType="1"/>
          </p:cNvSpPr>
          <p:nvPr/>
        </p:nvSpPr>
        <p:spPr bwMode="auto">
          <a:xfrm>
            <a:off x="1905000" y="2979738"/>
            <a:ext cx="0" cy="9906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69" name="Line 11"/>
          <p:cNvSpPr>
            <a:spLocks noChangeShapeType="1"/>
          </p:cNvSpPr>
          <p:nvPr/>
        </p:nvSpPr>
        <p:spPr bwMode="auto">
          <a:xfrm>
            <a:off x="1295400" y="3733800"/>
            <a:ext cx="0" cy="22860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70" name="Line 12"/>
          <p:cNvSpPr>
            <a:spLocks noChangeShapeType="1"/>
          </p:cNvSpPr>
          <p:nvPr/>
        </p:nvSpPr>
        <p:spPr bwMode="auto">
          <a:xfrm flipH="1">
            <a:off x="4495800" y="2751138"/>
            <a:ext cx="0" cy="12192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71" name="Line 13"/>
          <p:cNvSpPr>
            <a:spLocks noChangeShapeType="1"/>
          </p:cNvSpPr>
          <p:nvPr/>
        </p:nvSpPr>
        <p:spPr bwMode="auto">
          <a:xfrm>
            <a:off x="4191000" y="3208338"/>
            <a:ext cx="0" cy="76200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72" name="Line 14"/>
          <p:cNvSpPr>
            <a:spLocks noChangeShapeType="1"/>
          </p:cNvSpPr>
          <p:nvPr/>
        </p:nvSpPr>
        <p:spPr bwMode="auto">
          <a:xfrm>
            <a:off x="4800600" y="3208338"/>
            <a:ext cx="0" cy="7620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73" name="Freeform 15"/>
          <p:cNvSpPr>
            <a:spLocks/>
          </p:cNvSpPr>
          <p:nvPr/>
        </p:nvSpPr>
        <p:spPr bwMode="auto">
          <a:xfrm>
            <a:off x="2133600" y="2827338"/>
            <a:ext cx="461963" cy="1098550"/>
          </a:xfrm>
          <a:custGeom>
            <a:avLst/>
            <a:gdLst>
              <a:gd name="T0" fmla="*/ 2147483647 w 291"/>
              <a:gd name="T1" fmla="*/ 2147483647 h 692"/>
              <a:gd name="T2" fmla="*/ 2147483647 w 291"/>
              <a:gd name="T3" fmla="*/ 2147483647 h 692"/>
              <a:gd name="T4" fmla="*/ 2147483647 w 291"/>
              <a:gd name="T5" fmla="*/ 2147483647 h 692"/>
              <a:gd name="T6" fmla="*/ 2147483647 w 291"/>
              <a:gd name="T7" fmla="*/ 2147483647 h 692"/>
              <a:gd name="T8" fmla="*/ 2147483647 w 291"/>
              <a:gd name="T9" fmla="*/ 2147483647 h 692"/>
              <a:gd name="T10" fmla="*/ 2147483647 w 291"/>
              <a:gd name="T11" fmla="*/ 2147483647 h 692"/>
              <a:gd name="T12" fmla="*/ 2147483647 w 291"/>
              <a:gd name="T13" fmla="*/ 2147483647 h 692"/>
              <a:gd name="T14" fmla="*/ 2147483647 w 291"/>
              <a:gd name="T15" fmla="*/ 2147483647 h 692"/>
              <a:gd name="T16" fmla="*/ 2147483647 w 291"/>
              <a:gd name="T17" fmla="*/ 2147483647 h 692"/>
              <a:gd name="T18" fmla="*/ 2147483647 w 291"/>
              <a:gd name="T19" fmla="*/ 2147483647 h 692"/>
              <a:gd name="T20" fmla="*/ 2147483647 w 291"/>
              <a:gd name="T21" fmla="*/ 2147483647 h 692"/>
              <a:gd name="T22" fmla="*/ 2147483647 w 291"/>
              <a:gd name="T23" fmla="*/ 2147483647 h 692"/>
              <a:gd name="T24" fmla="*/ 2147483647 w 291"/>
              <a:gd name="T25" fmla="*/ 2147483647 h 692"/>
              <a:gd name="T26" fmla="*/ 2147483647 w 291"/>
              <a:gd name="T27" fmla="*/ 2147483647 h 692"/>
              <a:gd name="T28" fmla="*/ 2147483647 w 291"/>
              <a:gd name="T29" fmla="*/ 2147483647 h 692"/>
              <a:gd name="T30" fmla="*/ 0 w 291"/>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1" h="692">
                <a:moveTo>
                  <a:pt x="290" y="691"/>
                </a:moveTo>
                <a:lnTo>
                  <a:pt x="259" y="684"/>
                </a:lnTo>
                <a:lnTo>
                  <a:pt x="243" y="676"/>
                </a:lnTo>
                <a:lnTo>
                  <a:pt x="230" y="664"/>
                </a:lnTo>
                <a:lnTo>
                  <a:pt x="214" y="649"/>
                </a:lnTo>
                <a:lnTo>
                  <a:pt x="199" y="627"/>
                </a:lnTo>
                <a:lnTo>
                  <a:pt x="183" y="598"/>
                </a:lnTo>
                <a:lnTo>
                  <a:pt x="153" y="519"/>
                </a:lnTo>
                <a:lnTo>
                  <a:pt x="122" y="406"/>
                </a:lnTo>
                <a:lnTo>
                  <a:pt x="93" y="270"/>
                </a:lnTo>
                <a:lnTo>
                  <a:pt x="77" y="202"/>
                </a:lnTo>
                <a:lnTo>
                  <a:pt x="62" y="136"/>
                </a:lnTo>
                <a:lnTo>
                  <a:pt x="46" y="80"/>
                </a:lnTo>
                <a:lnTo>
                  <a:pt x="31" y="37"/>
                </a:lnTo>
                <a:lnTo>
                  <a:pt x="15" y="10"/>
                </a:lnTo>
                <a:lnTo>
                  <a:pt x="0"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5074" name="Freeform 16"/>
          <p:cNvSpPr>
            <a:spLocks/>
          </p:cNvSpPr>
          <p:nvPr/>
        </p:nvSpPr>
        <p:spPr bwMode="auto">
          <a:xfrm>
            <a:off x="685800" y="2827338"/>
            <a:ext cx="1460500" cy="1098550"/>
          </a:xfrm>
          <a:custGeom>
            <a:avLst/>
            <a:gdLst>
              <a:gd name="T0" fmla="*/ 0 w 872"/>
              <a:gd name="T1" fmla="*/ 2147483647 h 692"/>
              <a:gd name="T2" fmla="*/ 2147483647 w 872"/>
              <a:gd name="T3" fmla="*/ 2147483647 h 692"/>
              <a:gd name="T4" fmla="*/ 2147483647 w 872"/>
              <a:gd name="T5" fmla="*/ 2147483647 h 692"/>
              <a:gd name="T6" fmla="*/ 2147483647 w 872"/>
              <a:gd name="T7" fmla="*/ 2147483647 h 692"/>
              <a:gd name="T8" fmla="*/ 2147483647 w 872"/>
              <a:gd name="T9" fmla="*/ 2147483647 h 692"/>
              <a:gd name="T10" fmla="*/ 2147483647 w 872"/>
              <a:gd name="T11" fmla="*/ 2147483647 h 692"/>
              <a:gd name="T12" fmla="*/ 2147483647 w 872"/>
              <a:gd name="T13" fmla="*/ 2147483647 h 692"/>
              <a:gd name="T14" fmla="*/ 2147483647 w 872"/>
              <a:gd name="T15" fmla="*/ 2147483647 h 692"/>
              <a:gd name="T16" fmla="*/ 2147483647 w 872"/>
              <a:gd name="T17" fmla="*/ 2147483647 h 692"/>
              <a:gd name="T18" fmla="*/ 2147483647 w 872"/>
              <a:gd name="T19" fmla="*/ 2147483647 h 692"/>
              <a:gd name="T20" fmla="*/ 2147483647 w 872"/>
              <a:gd name="T21" fmla="*/ 2147483647 h 692"/>
              <a:gd name="T22" fmla="*/ 2147483647 w 872"/>
              <a:gd name="T23" fmla="*/ 2147483647 h 692"/>
              <a:gd name="T24" fmla="*/ 2147483647 w 872"/>
              <a:gd name="T25" fmla="*/ 2147483647 h 692"/>
              <a:gd name="T26" fmla="*/ 2147483647 w 872"/>
              <a:gd name="T27" fmla="*/ 2147483647 h 692"/>
              <a:gd name="T28" fmla="*/ 2147483647 w 872"/>
              <a:gd name="T29" fmla="*/ 2147483647 h 692"/>
              <a:gd name="T30" fmla="*/ 2147483647 w 872"/>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692">
                <a:moveTo>
                  <a:pt x="0" y="691"/>
                </a:moveTo>
                <a:lnTo>
                  <a:pt x="93" y="684"/>
                </a:lnTo>
                <a:lnTo>
                  <a:pt x="138" y="676"/>
                </a:lnTo>
                <a:lnTo>
                  <a:pt x="184" y="664"/>
                </a:lnTo>
                <a:lnTo>
                  <a:pt x="230" y="649"/>
                </a:lnTo>
                <a:lnTo>
                  <a:pt x="275" y="627"/>
                </a:lnTo>
                <a:lnTo>
                  <a:pt x="321" y="598"/>
                </a:lnTo>
                <a:lnTo>
                  <a:pt x="412" y="519"/>
                </a:lnTo>
                <a:lnTo>
                  <a:pt x="505" y="406"/>
                </a:lnTo>
                <a:lnTo>
                  <a:pt x="596" y="270"/>
                </a:lnTo>
                <a:lnTo>
                  <a:pt x="642" y="202"/>
                </a:lnTo>
                <a:lnTo>
                  <a:pt x="689" y="136"/>
                </a:lnTo>
                <a:lnTo>
                  <a:pt x="733" y="80"/>
                </a:lnTo>
                <a:lnTo>
                  <a:pt x="780" y="37"/>
                </a:lnTo>
                <a:lnTo>
                  <a:pt x="826" y="10"/>
                </a:lnTo>
                <a:lnTo>
                  <a:pt x="871"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5075" name="Freeform 17"/>
          <p:cNvSpPr>
            <a:spLocks/>
          </p:cNvSpPr>
          <p:nvPr/>
        </p:nvSpPr>
        <p:spPr bwMode="auto">
          <a:xfrm>
            <a:off x="4495800" y="2751138"/>
            <a:ext cx="914400" cy="1143000"/>
          </a:xfrm>
          <a:custGeom>
            <a:avLst/>
            <a:gdLst>
              <a:gd name="T0" fmla="*/ 2147483647 w 399"/>
              <a:gd name="T1" fmla="*/ 2147483647 h 692"/>
              <a:gd name="T2" fmla="*/ 2147483647 w 399"/>
              <a:gd name="T3" fmla="*/ 2147483647 h 692"/>
              <a:gd name="T4" fmla="*/ 2147483647 w 399"/>
              <a:gd name="T5" fmla="*/ 2147483647 h 692"/>
              <a:gd name="T6" fmla="*/ 2147483647 w 399"/>
              <a:gd name="T7" fmla="*/ 2147483647 h 692"/>
              <a:gd name="T8" fmla="*/ 2147483647 w 399"/>
              <a:gd name="T9" fmla="*/ 2147483647 h 692"/>
              <a:gd name="T10" fmla="*/ 2147483647 w 399"/>
              <a:gd name="T11" fmla="*/ 2147483647 h 692"/>
              <a:gd name="T12" fmla="*/ 2147483647 w 399"/>
              <a:gd name="T13" fmla="*/ 2147483647 h 692"/>
              <a:gd name="T14" fmla="*/ 2147483647 w 399"/>
              <a:gd name="T15" fmla="*/ 2147483647 h 692"/>
              <a:gd name="T16" fmla="*/ 2147483647 w 399"/>
              <a:gd name="T17" fmla="*/ 2147483647 h 692"/>
              <a:gd name="T18" fmla="*/ 2147483647 w 399"/>
              <a:gd name="T19" fmla="*/ 2147483647 h 692"/>
              <a:gd name="T20" fmla="*/ 2147483647 w 399"/>
              <a:gd name="T21" fmla="*/ 2147483647 h 692"/>
              <a:gd name="T22" fmla="*/ 2147483647 w 399"/>
              <a:gd name="T23" fmla="*/ 2147483647 h 692"/>
              <a:gd name="T24" fmla="*/ 2147483647 w 399"/>
              <a:gd name="T25" fmla="*/ 2147483647 h 692"/>
              <a:gd name="T26" fmla="*/ 2147483647 w 399"/>
              <a:gd name="T27" fmla="*/ 2147483647 h 692"/>
              <a:gd name="T28" fmla="*/ 2147483647 w 399"/>
              <a:gd name="T29" fmla="*/ 2147483647 h 692"/>
              <a:gd name="T30" fmla="*/ 0 w 399"/>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9" h="692">
                <a:moveTo>
                  <a:pt x="398" y="691"/>
                </a:moveTo>
                <a:lnTo>
                  <a:pt x="356" y="684"/>
                </a:lnTo>
                <a:lnTo>
                  <a:pt x="335" y="676"/>
                </a:lnTo>
                <a:lnTo>
                  <a:pt x="315" y="664"/>
                </a:lnTo>
                <a:lnTo>
                  <a:pt x="294" y="649"/>
                </a:lnTo>
                <a:lnTo>
                  <a:pt x="273" y="627"/>
                </a:lnTo>
                <a:lnTo>
                  <a:pt x="251" y="598"/>
                </a:lnTo>
                <a:lnTo>
                  <a:pt x="209" y="519"/>
                </a:lnTo>
                <a:lnTo>
                  <a:pt x="168" y="406"/>
                </a:lnTo>
                <a:lnTo>
                  <a:pt x="126" y="270"/>
                </a:lnTo>
                <a:lnTo>
                  <a:pt x="104" y="202"/>
                </a:lnTo>
                <a:lnTo>
                  <a:pt x="83" y="136"/>
                </a:lnTo>
                <a:lnTo>
                  <a:pt x="62" y="80"/>
                </a:lnTo>
                <a:lnTo>
                  <a:pt x="41" y="37"/>
                </a:lnTo>
                <a:lnTo>
                  <a:pt x="21" y="10"/>
                </a:lnTo>
                <a:lnTo>
                  <a:pt x="0"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5076" name="Freeform 18"/>
          <p:cNvSpPr>
            <a:spLocks/>
          </p:cNvSpPr>
          <p:nvPr/>
        </p:nvSpPr>
        <p:spPr bwMode="auto">
          <a:xfrm>
            <a:off x="3581400" y="2751138"/>
            <a:ext cx="892175" cy="1143000"/>
          </a:xfrm>
          <a:custGeom>
            <a:avLst/>
            <a:gdLst>
              <a:gd name="T0" fmla="*/ 0 w 401"/>
              <a:gd name="T1" fmla="*/ 2147483647 h 692"/>
              <a:gd name="T2" fmla="*/ 2147483647 w 401"/>
              <a:gd name="T3" fmla="*/ 2147483647 h 692"/>
              <a:gd name="T4" fmla="*/ 2147483647 w 401"/>
              <a:gd name="T5" fmla="*/ 2147483647 h 692"/>
              <a:gd name="T6" fmla="*/ 2147483647 w 401"/>
              <a:gd name="T7" fmla="*/ 2147483647 h 692"/>
              <a:gd name="T8" fmla="*/ 2147483647 w 401"/>
              <a:gd name="T9" fmla="*/ 2147483647 h 692"/>
              <a:gd name="T10" fmla="*/ 2147483647 w 401"/>
              <a:gd name="T11" fmla="*/ 2147483647 h 692"/>
              <a:gd name="T12" fmla="*/ 2147483647 w 401"/>
              <a:gd name="T13" fmla="*/ 2147483647 h 692"/>
              <a:gd name="T14" fmla="*/ 2147483647 w 401"/>
              <a:gd name="T15" fmla="*/ 2147483647 h 692"/>
              <a:gd name="T16" fmla="*/ 2147483647 w 401"/>
              <a:gd name="T17" fmla="*/ 2147483647 h 692"/>
              <a:gd name="T18" fmla="*/ 2147483647 w 401"/>
              <a:gd name="T19" fmla="*/ 2147483647 h 692"/>
              <a:gd name="T20" fmla="*/ 2147483647 w 401"/>
              <a:gd name="T21" fmla="*/ 2147483647 h 692"/>
              <a:gd name="T22" fmla="*/ 2147483647 w 401"/>
              <a:gd name="T23" fmla="*/ 2147483647 h 692"/>
              <a:gd name="T24" fmla="*/ 2147483647 w 401"/>
              <a:gd name="T25" fmla="*/ 2147483647 h 692"/>
              <a:gd name="T26" fmla="*/ 2147483647 w 401"/>
              <a:gd name="T27" fmla="*/ 2147483647 h 692"/>
              <a:gd name="T28" fmla="*/ 2147483647 w 401"/>
              <a:gd name="T29" fmla="*/ 2147483647 h 692"/>
              <a:gd name="T30" fmla="*/ 2147483647 w 401"/>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01" h="692">
                <a:moveTo>
                  <a:pt x="0" y="691"/>
                </a:moveTo>
                <a:lnTo>
                  <a:pt x="42" y="684"/>
                </a:lnTo>
                <a:lnTo>
                  <a:pt x="63" y="676"/>
                </a:lnTo>
                <a:lnTo>
                  <a:pt x="85" y="664"/>
                </a:lnTo>
                <a:lnTo>
                  <a:pt x="106" y="649"/>
                </a:lnTo>
                <a:lnTo>
                  <a:pt x="127" y="627"/>
                </a:lnTo>
                <a:lnTo>
                  <a:pt x="147" y="598"/>
                </a:lnTo>
                <a:lnTo>
                  <a:pt x="189" y="519"/>
                </a:lnTo>
                <a:lnTo>
                  <a:pt x="232" y="406"/>
                </a:lnTo>
                <a:lnTo>
                  <a:pt x="274" y="270"/>
                </a:lnTo>
                <a:lnTo>
                  <a:pt x="294" y="202"/>
                </a:lnTo>
                <a:lnTo>
                  <a:pt x="315" y="136"/>
                </a:lnTo>
                <a:lnTo>
                  <a:pt x="336" y="80"/>
                </a:lnTo>
                <a:lnTo>
                  <a:pt x="357" y="37"/>
                </a:lnTo>
                <a:lnTo>
                  <a:pt x="379" y="10"/>
                </a:lnTo>
                <a:lnTo>
                  <a:pt x="400"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5077" name="Line 19"/>
          <p:cNvSpPr>
            <a:spLocks noChangeShapeType="1"/>
          </p:cNvSpPr>
          <p:nvPr/>
        </p:nvSpPr>
        <p:spPr bwMode="auto">
          <a:xfrm>
            <a:off x="685800" y="3970338"/>
            <a:ext cx="20574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78" name="Freeform 20"/>
          <p:cNvSpPr>
            <a:spLocks/>
          </p:cNvSpPr>
          <p:nvPr/>
        </p:nvSpPr>
        <p:spPr bwMode="auto">
          <a:xfrm>
            <a:off x="6843713" y="2797175"/>
            <a:ext cx="1462087" cy="1098550"/>
          </a:xfrm>
          <a:custGeom>
            <a:avLst/>
            <a:gdLst>
              <a:gd name="T0" fmla="*/ 2147483647 w 871"/>
              <a:gd name="T1" fmla="*/ 2147483647 h 692"/>
              <a:gd name="T2" fmla="*/ 2147483647 w 871"/>
              <a:gd name="T3" fmla="*/ 2147483647 h 692"/>
              <a:gd name="T4" fmla="*/ 2147483647 w 871"/>
              <a:gd name="T5" fmla="*/ 2147483647 h 692"/>
              <a:gd name="T6" fmla="*/ 2147483647 w 871"/>
              <a:gd name="T7" fmla="*/ 2147483647 h 692"/>
              <a:gd name="T8" fmla="*/ 2147483647 w 871"/>
              <a:gd name="T9" fmla="*/ 2147483647 h 692"/>
              <a:gd name="T10" fmla="*/ 2147483647 w 871"/>
              <a:gd name="T11" fmla="*/ 2147483647 h 692"/>
              <a:gd name="T12" fmla="*/ 2147483647 w 871"/>
              <a:gd name="T13" fmla="*/ 2147483647 h 692"/>
              <a:gd name="T14" fmla="*/ 2147483647 w 871"/>
              <a:gd name="T15" fmla="*/ 2147483647 h 692"/>
              <a:gd name="T16" fmla="*/ 2147483647 w 871"/>
              <a:gd name="T17" fmla="*/ 2147483647 h 692"/>
              <a:gd name="T18" fmla="*/ 2147483647 w 871"/>
              <a:gd name="T19" fmla="*/ 2147483647 h 692"/>
              <a:gd name="T20" fmla="*/ 2147483647 w 871"/>
              <a:gd name="T21" fmla="*/ 2147483647 h 692"/>
              <a:gd name="T22" fmla="*/ 2147483647 w 871"/>
              <a:gd name="T23" fmla="*/ 2147483647 h 692"/>
              <a:gd name="T24" fmla="*/ 2147483647 w 871"/>
              <a:gd name="T25" fmla="*/ 2147483647 h 692"/>
              <a:gd name="T26" fmla="*/ 2147483647 w 871"/>
              <a:gd name="T27" fmla="*/ 2147483647 h 692"/>
              <a:gd name="T28" fmla="*/ 2147483647 w 871"/>
              <a:gd name="T29" fmla="*/ 2147483647 h 692"/>
              <a:gd name="T30" fmla="*/ 0 w 871"/>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1" h="692">
                <a:moveTo>
                  <a:pt x="870" y="691"/>
                </a:moveTo>
                <a:lnTo>
                  <a:pt x="777" y="684"/>
                </a:lnTo>
                <a:lnTo>
                  <a:pt x="733" y="676"/>
                </a:lnTo>
                <a:lnTo>
                  <a:pt x="686" y="664"/>
                </a:lnTo>
                <a:lnTo>
                  <a:pt x="640" y="649"/>
                </a:lnTo>
                <a:lnTo>
                  <a:pt x="596" y="627"/>
                </a:lnTo>
                <a:lnTo>
                  <a:pt x="549" y="598"/>
                </a:lnTo>
                <a:lnTo>
                  <a:pt x="456" y="519"/>
                </a:lnTo>
                <a:lnTo>
                  <a:pt x="365" y="406"/>
                </a:lnTo>
                <a:lnTo>
                  <a:pt x="274" y="270"/>
                </a:lnTo>
                <a:lnTo>
                  <a:pt x="228" y="202"/>
                </a:lnTo>
                <a:lnTo>
                  <a:pt x="182" y="136"/>
                </a:lnTo>
                <a:lnTo>
                  <a:pt x="137" y="80"/>
                </a:lnTo>
                <a:lnTo>
                  <a:pt x="91" y="37"/>
                </a:lnTo>
                <a:lnTo>
                  <a:pt x="44" y="10"/>
                </a:lnTo>
                <a:lnTo>
                  <a:pt x="0"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5079" name="Freeform 21"/>
          <p:cNvSpPr>
            <a:spLocks/>
          </p:cNvSpPr>
          <p:nvPr/>
        </p:nvSpPr>
        <p:spPr bwMode="auto">
          <a:xfrm>
            <a:off x="6383338" y="2797175"/>
            <a:ext cx="461962" cy="1098550"/>
          </a:xfrm>
          <a:custGeom>
            <a:avLst/>
            <a:gdLst>
              <a:gd name="T0" fmla="*/ 0 w 291"/>
              <a:gd name="T1" fmla="*/ 2147483647 h 692"/>
              <a:gd name="T2" fmla="*/ 2147483647 w 291"/>
              <a:gd name="T3" fmla="*/ 2147483647 h 692"/>
              <a:gd name="T4" fmla="*/ 2147483647 w 291"/>
              <a:gd name="T5" fmla="*/ 2147483647 h 692"/>
              <a:gd name="T6" fmla="*/ 2147483647 w 291"/>
              <a:gd name="T7" fmla="*/ 2147483647 h 692"/>
              <a:gd name="T8" fmla="*/ 2147483647 w 291"/>
              <a:gd name="T9" fmla="*/ 2147483647 h 692"/>
              <a:gd name="T10" fmla="*/ 2147483647 w 291"/>
              <a:gd name="T11" fmla="*/ 2147483647 h 692"/>
              <a:gd name="T12" fmla="*/ 2147483647 w 291"/>
              <a:gd name="T13" fmla="*/ 2147483647 h 692"/>
              <a:gd name="T14" fmla="*/ 2147483647 w 291"/>
              <a:gd name="T15" fmla="*/ 2147483647 h 692"/>
              <a:gd name="T16" fmla="*/ 2147483647 w 291"/>
              <a:gd name="T17" fmla="*/ 2147483647 h 692"/>
              <a:gd name="T18" fmla="*/ 2147483647 w 291"/>
              <a:gd name="T19" fmla="*/ 2147483647 h 692"/>
              <a:gd name="T20" fmla="*/ 2147483647 w 291"/>
              <a:gd name="T21" fmla="*/ 2147483647 h 692"/>
              <a:gd name="T22" fmla="*/ 2147483647 w 291"/>
              <a:gd name="T23" fmla="*/ 2147483647 h 692"/>
              <a:gd name="T24" fmla="*/ 2147483647 w 291"/>
              <a:gd name="T25" fmla="*/ 2147483647 h 692"/>
              <a:gd name="T26" fmla="*/ 2147483647 w 291"/>
              <a:gd name="T27" fmla="*/ 2147483647 h 692"/>
              <a:gd name="T28" fmla="*/ 2147483647 w 291"/>
              <a:gd name="T29" fmla="*/ 2147483647 h 692"/>
              <a:gd name="T30" fmla="*/ 2147483647 w 291"/>
              <a:gd name="T31" fmla="*/ 0 h 6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1" h="692">
                <a:moveTo>
                  <a:pt x="0" y="691"/>
                </a:moveTo>
                <a:lnTo>
                  <a:pt x="29" y="684"/>
                </a:lnTo>
                <a:lnTo>
                  <a:pt x="44" y="676"/>
                </a:lnTo>
                <a:lnTo>
                  <a:pt x="60" y="664"/>
                </a:lnTo>
                <a:lnTo>
                  <a:pt x="75" y="649"/>
                </a:lnTo>
                <a:lnTo>
                  <a:pt x="90" y="627"/>
                </a:lnTo>
                <a:lnTo>
                  <a:pt x="106" y="598"/>
                </a:lnTo>
                <a:lnTo>
                  <a:pt x="137" y="519"/>
                </a:lnTo>
                <a:lnTo>
                  <a:pt x="168" y="406"/>
                </a:lnTo>
                <a:lnTo>
                  <a:pt x="197" y="270"/>
                </a:lnTo>
                <a:lnTo>
                  <a:pt x="212" y="202"/>
                </a:lnTo>
                <a:lnTo>
                  <a:pt x="228" y="136"/>
                </a:lnTo>
                <a:lnTo>
                  <a:pt x="243" y="80"/>
                </a:lnTo>
                <a:lnTo>
                  <a:pt x="259" y="37"/>
                </a:lnTo>
                <a:lnTo>
                  <a:pt x="274" y="10"/>
                </a:lnTo>
                <a:lnTo>
                  <a:pt x="290"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5080" name="Freeform 22"/>
          <p:cNvSpPr>
            <a:spLocks/>
          </p:cNvSpPr>
          <p:nvPr/>
        </p:nvSpPr>
        <p:spPr bwMode="auto">
          <a:xfrm>
            <a:off x="1295400" y="5113338"/>
            <a:ext cx="990600" cy="463550"/>
          </a:xfrm>
          <a:custGeom>
            <a:avLst/>
            <a:gdLst>
              <a:gd name="T0" fmla="*/ 0 w 655"/>
              <a:gd name="T1" fmla="*/ 2147483647 h 292"/>
              <a:gd name="T2" fmla="*/ 2147483647 w 655"/>
              <a:gd name="T3" fmla="*/ 2147483647 h 292"/>
              <a:gd name="T4" fmla="*/ 2147483647 w 655"/>
              <a:gd name="T5" fmla="*/ 0 h 292"/>
              <a:gd name="T6" fmla="*/ 0 w 655"/>
              <a:gd name="T7" fmla="*/ 0 h 292"/>
              <a:gd name="T8" fmla="*/ 0 w 655"/>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5" h="292">
                <a:moveTo>
                  <a:pt x="0" y="291"/>
                </a:moveTo>
                <a:lnTo>
                  <a:pt x="654" y="291"/>
                </a:lnTo>
                <a:lnTo>
                  <a:pt x="654" y="0"/>
                </a:lnTo>
                <a:lnTo>
                  <a:pt x="0" y="0"/>
                </a:lnTo>
                <a:lnTo>
                  <a:pt x="0" y="29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5081" name="Line 23"/>
          <p:cNvSpPr>
            <a:spLocks noChangeShapeType="1"/>
          </p:cNvSpPr>
          <p:nvPr/>
        </p:nvSpPr>
        <p:spPr bwMode="auto">
          <a:xfrm>
            <a:off x="1981200" y="5122863"/>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82" name="Line 24"/>
          <p:cNvSpPr>
            <a:spLocks noChangeShapeType="1"/>
          </p:cNvSpPr>
          <p:nvPr/>
        </p:nvSpPr>
        <p:spPr bwMode="auto">
          <a:xfrm flipV="1">
            <a:off x="2286000" y="5351463"/>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83" name="Freeform 25"/>
          <p:cNvSpPr>
            <a:spLocks/>
          </p:cNvSpPr>
          <p:nvPr/>
        </p:nvSpPr>
        <p:spPr bwMode="auto">
          <a:xfrm>
            <a:off x="4267200" y="5113338"/>
            <a:ext cx="609600" cy="457200"/>
          </a:xfrm>
          <a:custGeom>
            <a:avLst/>
            <a:gdLst>
              <a:gd name="T0" fmla="*/ 0 w 288"/>
              <a:gd name="T1" fmla="*/ 2147483647 h 292"/>
              <a:gd name="T2" fmla="*/ 2147483647 w 288"/>
              <a:gd name="T3" fmla="*/ 2147483647 h 292"/>
              <a:gd name="T4" fmla="*/ 2147483647 w 288"/>
              <a:gd name="T5" fmla="*/ 0 h 292"/>
              <a:gd name="T6" fmla="*/ 0 w 288"/>
              <a:gd name="T7" fmla="*/ 0 h 292"/>
              <a:gd name="T8" fmla="*/ 0 w 288"/>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92">
                <a:moveTo>
                  <a:pt x="0" y="291"/>
                </a:moveTo>
                <a:lnTo>
                  <a:pt x="287" y="291"/>
                </a:lnTo>
                <a:lnTo>
                  <a:pt x="287" y="0"/>
                </a:lnTo>
                <a:lnTo>
                  <a:pt x="0" y="0"/>
                </a:lnTo>
                <a:lnTo>
                  <a:pt x="0" y="29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5084" name="Freeform 26"/>
          <p:cNvSpPr>
            <a:spLocks/>
          </p:cNvSpPr>
          <p:nvPr/>
        </p:nvSpPr>
        <p:spPr bwMode="auto">
          <a:xfrm>
            <a:off x="6705600" y="5113338"/>
            <a:ext cx="762000" cy="457200"/>
          </a:xfrm>
          <a:custGeom>
            <a:avLst/>
            <a:gdLst>
              <a:gd name="T0" fmla="*/ 0 w 653"/>
              <a:gd name="T1" fmla="*/ 2147483647 h 292"/>
              <a:gd name="T2" fmla="*/ 2147483647 w 653"/>
              <a:gd name="T3" fmla="*/ 2147483647 h 292"/>
              <a:gd name="T4" fmla="*/ 2147483647 w 653"/>
              <a:gd name="T5" fmla="*/ 0 h 292"/>
              <a:gd name="T6" fmla="*/ 0 w 653"/>
              <a:gd name="T7" fmla="*/ 0 h 292"/>
              <a:gd name="T8" fmla="*/ 0 w 653"/>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3" h="292">
                <a:moveTo>
                  <a:pt x="0" y="291"/>
                </a:moveTo>
                <a:lnTo>
                  <a:pt x="652" y="291"/>
                </a:lnTo>
                <a:lnTo>
                  <a:pt x="652" y="0"/>
                </a:lnTo>
                <a:lnTo>
                  <a:pt x="0" y="0"/>
                </a:lnTo>
                <a:lnTo>
                  <a:pt x="0" y="29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5085" name="Line 27"/>
          <p:cNvSpPr>
            <a:spLocks noChangeShapeType="1"/>
          </p:cNvSpPr>
          <p:nvPr/>
        </p:nvSpPr>
        <p:spPr bwMode="auto">
          <a:xfrm>
            <a:off x="6934200" y="51054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86" name="Line 28"/>
          <p:cNvSpPr>
            <a:spLocks noChangeShapeType="1"/>
          </p:cNvSpPr>
          <p:nvPr/>
        </p:nvSpPr>
        <p:spPr bwMode="auto">
          <a:xfrm>
            <a:off x="685800" y="5351463"/>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87" name="Line 29"/>
          <p:cNvSpPr>
            <a:spLocks noChangeShapeType="1"/>
          </p:cNvSpPr>
          <p:nvPr/>
        </p:nvSpPr>
        <p:spPr bwMode="auto">
          <a:xfrm flipH="1">
            <a:off x="6400800" y="5189538"/>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88" name="Line 30"/>
          <p:cNvSpPr>
            <a:spLocks noChangeShapeType="1"/>
          </p:cNvSpPr>
          <p:nvPr/>
        </p:nvSpPr>
        <p:spPr bwMode="auto">
          <a:xfrm>
            <a:off x="3657600" y="5334000"/>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89" name="Line 31"/>
          <p:cNvSpPr>
            <a:spLocks noChangeShapeType="1"/>
          </p:cNvSpPr>
          <p:nvPr/>
        </p:nvSpPr>
        <p:spPr bwMode="auto">
          <a:xfrm flipV="1">
            <a:off x="4876800" y="5341938"/>
            <a:ext cx="609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90" name="Line 32"/>
          <p:cNvSpPr>
            <a:spLocks noChangeShapeType="1"/>
          </p:cNvSpPr>
          <p:nvPr/>
        </p:nvSpPr>
        <p:spPr bwMode="auto">
          <a:xfrm flipV="1">
            <a:off x="7467600" y="5334000"/>
            <a:ext cx="838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91" name="Line 33"/>
          <p:cNvSpPr>
            <a:spLocks noChangeShapeType="1"/>
          </p:cNvSpPr>
          <p:nvPr/>
        </p:nvSpPr>
        <p:spPr bwMode="auto">
          <a:xfrm flipV="1">
            <a:off x="6400800" y="5341938"/>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92" name="Line 34"/>
          <p:cNvSpPr>
            <a:spLocks noChangeShapeType="1"/>
          </p:cNvSpPr>
          <p:nvPr/>
        </p:nvSpPr>
        <p:spPr bwMode="auto">
          <a:xfrm>
            <a:off x="4572000" y="5113338"/>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93" name="Line 35"/>
          <p:cNvSpPr>
            <a:spLocks noChangeShapeType="1"/>
          </p:cNvSpPr>
          <p:nvPr/>
        </p:nvSpPr>
        <p:spPr bwMode="auto">
          <a:xfrm>
            <a:off x="7467600" y="3513138"/>
            <a:ext cx="0" cy="45720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94" name="Line 36"/>
          <p:cNvSpPr>
            <a:spLocks noChangeShapeType="1"/>
          </p:cNvSpPr>
          <p:nvPr/>
        </p:nvSpPr>
        <p:spPr bwMode="auto">
          <a:xfrm flipH="1">
            <a:off x="8305800" y="5189538"/>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95" name="Line 37"/>
          <p:cNvSpPr>
            <a:spLocks noChangeShapeType="1"/>
          </p:cNvSpPr>
          <p:nvPr/>
        </p:nvSpPr>
        <p:spPr bwMode="auto">
          <a:xfrm flipH="1">
            <a:off x="5486400" y="5189538"/>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96" name="Line 38"/>
          <p:cNvSpPr>
            <a:spLocks noChangeShapeType="1"/>
          </p:cNvSpPr>
          <p:nvPr/>
        </p:nvSpPr>
        <p:spPr bwMode="auto">
          <a:xfrm flipH="1">
            <a:off x="3657600" y="5189538"/>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97" name="Line 39"/>
          <p:cNvSpPr>
            <a:spLocks noChangeShapeType="1"/>
          </p:cNvSpPr>
          <p:nvPr/>
        </p:nvSpPr>
        <p:spPr bwMode="auto">
          <a:xfrm flipH="1">
            <a:off x="2590800" y="5199063"/>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98" name="Line 40"/>
          <p:cNvSpPr>
            <a:spLocks noChangeShapeType="1"/>
          </p:cNvSpPr>
          <p:nvPr/>
        </p:nvSpPr>
        <p:spPr bwMode="auto">
          <a:xfrm flipH="1">
            <a:off x="685800" y="5199063"/>
            <a:ext cx="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099" name="Line 42"/>
          <p:cNvSpPr>
            <a:spLocks noChangeShapeType="1"/>
          </p:cNvSpPr>
          <p:nvPr/>
        </p:nvSpPr>
        <p:spPr bwMode="auto">
          <a:xfrm>
            <a:off x="3505200" y="3970338"/>
            <a:ext cx="1939925"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100" name="Line 43"/>
          <p:cNvSpPr>
            <a:spLocks noChangeShapeType="1"/>
          </p:cNvSpPr>
          <p:nvPr/>
        </p:nvSpPr>
        <p:spPr bwMode="auto">
          <a:xfrm>
            <a:off x="6248400" y="3970338"/>
            <a:ext cx="20574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5101" name="Text Box 52"/>
          <p:cNvSpPr txBox="1">
            <a:spLocks noChangeArrowheads="1"/>
          </p:cNvSpPr>
          <p:nvPr/>
        </p:nvSpPr>
        <p:spPr bwMode="auto">
          <a:xfrm>
            <a:off x="914400" y="419893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b="1">
                <a:solidFill>
                  <a:schemeClr val="accent2"/>
                </a:solidFill>
              </a:rPr>
              <a:t>Q1</a:t>
            </a:r>
          </a:p>
        </p:txBody>
      </p:sp>
      <p:sp>
        <p:nvSpPr>
          <p:cNvPr id="45102" name="Text Box 53"/>
          <p:cNvSpPr txBox="1">
            <a:spLocks noChangeArrowheads="1"/>
          </p:cNvSpPr>
          <p:nvPr/>
        </p:nvSpPr>
        <p:spPr bwMode="auto">
          <a:xfrm>
            <a:off x="1600200" y="419893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b="1">
                <a:solidFill>
                  <a:schemeClr val="hlink"/>
                </a:solidFill>
              </a:rPr>
              <a:t>Q2</a:t>
            </a:r>
          </a:p>
        </p:txBody>
      </p:sp>
      <p:sp>
        <p:nvSpPr>
          <p:cNvPr id="45103" name="Text Box 54"/>
          <p:cNvSpPr txBox="1">
            <a:spLocks noChangeArrowheads="1"/>
          </p:cNvSpPr>
          <p:nvPr/>
        </p:nvSpPr>
        <p:spPr bwMode="auto">
          <a:xfrm>
            <a:off x="1981200" y="419893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b="1">
                <a:solidFill>
                  <a:schemeClr val="accent1"/>
                </a:solidFill>
              </a:rPr>
              <a:t>Q3</a:t>
            </a:r>
          </a:p>
        </p:txBody>
      </p:sp>
      <p:sp>
        <p:nvSpPr>
          <p:cNvPr id="45104" name="Text Box 55"/>
          <p:cNvSpPr txBox="1">
            <a:spLocks noChangeArrowheads="1"/>
          </p:cNvSpPr>
          <p:nvPr/>
        </p:nvSpPr>
        <p:spPr bwMode="auto">
          <a:xfrm>
            <a:off x="3886200" y="419893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b="1">
                <a:solidFill>
                  <a:schemeClr val="accent2"/>
                </a:solidFill>
              </a:rPr>
              <a:t>Q1</a:t>
            </a:r>
          </a:p>
        </p:txBody>
      </p:sp>
      <p:sp>
        <p:nvSpPr>
          <p:cNvPr id="45105" name="Text Box 56"/>
          <p:cNvSpPr txBox="1">
            <a:spLocks noChangeArrowheads="1"/>
          </p:cNvSpPr>
          <p:nvPr/>
        </p:nvSpPr>
        <p:spPr bwMode="auto">
          <a:xfrm>
            <a:off x="4267200" y="419893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b="1">
                <a:solidFill>
                  <a:schemeClr val="hlink"/>
                </a:solidFill>
              </a:rPr>
              <a:t>Q2</a:t>
            </a:r>
          </a:p>
        </p:txBody>
      </p:sp>
      <p:sp>
        <p:nvSpPr>
          <p:cNvPr id="45106" name="Text Box 57"/>
          <p:cNvSpPr txBox="1">
            <a:spLocks noChangeArrowheads="1"/>
          </p:cNvSpPr>
          <p:nvPr/>
        </p:nvSpPr>
        <p:spPr bwMode="auto">
          <a:xfrm>
            <a:off x="4648200" y="419893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b="1">
                <a:solidFill>
                  <a:schemeClr val="accent1"/>
                </a:solidFill>
              </a:rPr>
              <a:t>Q3</a:t>
            </a:r>
          </a:p>
        </p:txBody>
      </p:sp>
      <p:sp>
        <p:nvSpPr>
          <p:cNvPr id="45107" name="Text Box 58"/>
          <p:cNvSpPr txBox="1">
            <a:spLocks noChangeArrowheads="1"/>
          </p:cNvSpPr>
          <p:nvPr/>
        </p:nvSpPr>
        <p:spPr bwMode="auto">
          <a:xfrm>
            <a:off x="6400800" y="412273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b="1">
                <a:solidFill>
                  <a:schemeClr val="accent2"/>
                </a:solidFill>
              </a:rPr>
              <a:t>Q1</a:t>
            </a:r>
          </a:p>
        </p:txBody>
      </p:sp>
      <p:sp>
        <p:nvSpPr>
          <p:cNvPr id="45108" name="Text Box 59"/>
          <p:cNvSpPr txBox="1">
            <a:spLocks noChangeArrowheads="1"/>
          </p:cNvSpPr>
          <p:nvPr/>
        </p:nvSpPr>
        <p:spPr bwMode="auto">
          <a:xfrm>
            <a:off x="6858000" y="412273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b="1">
                <a:solidFill>
                  <a:schemeClr val="hlink"/>
                </a:solidFill>
              </a:rPr>
              <a:t>Q2</a:t>
            </a:r>
          </a:p>
        </p:txBody>
      </p:sp>
      <p:sp>
        <p:nvSpPr>
          <p:cNvPr id="45109" name="Text Box 60"/>
          <p:cNvSpPr txBox="1">
            <a:spLocks noChangeArrowheads="1"/>
          </p:cNvSpPr>
          <p:nvPr/>
        </p:nvSpPr>
        <p:spPr bwMode="auto">
          <a:xfrm>
            <a:off x="7315200" y="412273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b="1">
                <a:solidFill>
                  <a:schemeClr val="accent1"/>
                </a:solidFill>
              </a:rPr>
              <a:t>Q3</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0"/>
          </p:nvPr>
        </p:nvSpPr>
        <p:spPr/>
        <p:txBody>
          <a:bodyPr/>
          <a:lstStyle/>
          <a:p>
            <a:pPr>
              <a:defRPr/>
            </a:pPr>
            <a:r>
              <a:rPr lang="en-US"/>
              <a:t>Chap 3-</a:t>
            </a:r>
            <a:fld id="{5D66C481-F643-497E-AF69-3368EC443250}" type="slidenum">
              <a:rPr lang="en-US"/>
              <a:pPr>
                <a:defRPr/>
              </a:pPr>
              <a:t>46</a:t>
            </a:fld>
            <a:endParaRPr lang="en-US"/>
          </a:p>
        </p:txBody>
      </p:sp>
      <p:sp>
        <p:nvSpPr>
          <p:cNvPr id="13"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46084" name="Rectangle 2"/>
          <p:cNvSpPr>
            <a:spLocks noGrp="1" noChangeArrowheads="1"/>
          </p:cNvSpPr>
          <p:nvPr>
            <p:ph type="title"/>
          </p:nvPr>
        </p:nvSpPr>
        <p:spPr>
          <a:xfrm>
            <a:off x="1219200" y="457200"/>
            <a:ext cx="7620000" cy="685800"/>
          </a:xfrm>
        </p:spPr>
        <p:txBody>
          <a:bodyPr/>
          <a:lstStyle/>
          <a:p>
            <a:pPr defTabSz="914400" eaLnBrk="1" hangingPunct="1"/>
            <a:r>
              <a:rPr lang="en-US" smtClean="0"/>
              <a:t>Box-and-Whisker Plot Example</a:t>
            </a:r>
          </a:p>
        </p:txBody>
      </p:sp>
      <p:sp>
        <p:nvSpPr>
          <p:cNvPr id="46085" name="Rectangle 3"/>
          <p:cNvSpPr>
            <a:spLocks noGrp="1" noChangeArrowheads="1"/>
          </p:cNvSpPr>
          <p:nvPr>
            <p:ph type="body" idx="1"/>
          </p:nvPr>
        </p:nvSpPr>
        <p:spPr>
          <a:xfrm>
            <a:off x="228600" y="1981200"/>
            <a:ext cx="8458200" cy="4014788"/>
          </a:xfrm>
          <a:noFill/>
        </p:spPr>
        <p:txBody>
          <a:bodyPr>
            <a:spAutoFit/>
          </a:bodyPr>
          <a:lstStyle/>
          <a:p>
            <a:pPr marL="342900" indent="-342900" defTabSz="914400" eaLnBrk="1" hangingPunct="1"/>
            <a:r>
              <a:rPr lang="en-US" smtClean="0"/>
              <a:t>Below is a Box-and-Whisker plot for the following data:</a:t>
            </a:r>
            <a:br>
              <a:rPr lang="en-US" smtClean="0"/>
            </a:br>
            <a:r>
              <a:rPr lang="en-US" smtClean="0"/>
              <a:t/>
            </a:r>
            <a:br>
              <a:rPr lang="en-US" smtClean="0"/>
            </a:br>
            <a:r>
              <a:rPr lang="en-US" smtClean="0"/>
              <a:t>  0    2     2      2     3     3     4     5     5    10    27</a:t>
            </a:r>
          </a:p>
          <a:p>
            <a:pPr marL="342900" indent="-342900" defTabSz="914400" eaLnBrk="1" hangingPunct="1">
              <a:lnSpc>
                <a:spcPct val="80000"/>
              </a:lnSpc>
            </a:pPr>
            <a:endParaRPr lang="en-US" smtClean="0"/>
          </a:p>
          <a:p>
            <a:pPr marL="342900" indent="-342900" defTabSz="914400" eaLnBrk="1" hangingPunct="1">
              <a:lnSpc>
                <a:spcPct val="80000"/>
              </a:lnSpc>
            </a:pPr>
            <a:endParaRPr lang="en-US" smtClean="0"/>
          </a:p>
          <a:p>
            <a:pPr marL="342900" indent="-342900" defTabSz="914400" eaLnBrk="1" hangingPunct="1">
              <a:lnSpc>
                <a:spcPct val="80000"/>
              </a:lnSpc>
            </a:pPr>
            <a:endParaRPr lang="en-US" smtClean="0"/>
          </a:p>
          <a:p>
            <a:pPr marL="342900" indent="-342900" defTabSz="914400" eaLnBrk="1" hangingPunct="1">
              <a:lnSpc>
                <a:spcPct val="80000"/>
              </a:lnSpc>
            </a:pPr>
            <a:endParaRPr lang="en-US" smtClean="0"/>
          </a:p>
          <a:p>
            <a:pPr marL="342900" indent="-342900" defTabSz="914400" eaLnBrk="1" hangingPunct="1"/>
            <a:r>
              <a:rPr lang="en-US" smtClean="0"/>
              <a:t>This data is very right skewed, as the plot depicts</a:t>
            </a:r>
          </a:p>
        </p:txBody>
      </p:sp>
      <p:graphicFrame>
        <p:nvGraphicFramePr>
          <p:cNvPr id="46086" name="Object 4"/>
          <p:cNvGraphicFramePr>
            <a:graphicFrameLocks noChangeAspect="1"/>
          </p:cNvGraphicFramePr>
          <p:nvPr/>
        </p:nvGraphicFramePr>
        <p:xfrm>
          <a:off x="914400" y="3657600"/>
          <a:ext cx="7086600" cy="2363788"/>
        </p:xfrm>
        <a:graphic>
          <a:graphicData uri="http://schemas.openxmlformats.org/presentationml/2006/ole">
            <mc:AlternateContent xmlns:mc="http://schemas.openxmlformats.org/markup-compatibility/2006">
              <mc:Choice xmlns:v="urn:schemas-microsoft-com:vml" Requires="v">
                <p:oleObj spid="_x0000_s46111" name="Drawing" r:id="rId4" imgW="8396640" imgH="3378960" progId="">
                  <p:embed/>
                </p:oleObj>
              </mc:Choice>
              <mc:Fallback>
                <p:oleObj name="Drawing" r:id="rId4" imgW="8396640" imgH="3378960" progId="">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57600"/>
                        <a:ext cx="7086600" cy="236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7" name="Text Box 5"/>
          <p:cNvSpPr txBox="1">
            <a:spLocks noChangeArrowheads="1"/>
          </p:cNvSpPr>
          <p:nvPr/>
        </p:nvSpPr>
        <p:spPr bwMode="auto">
          <a:xfrm>
            <a:off x="1600200" y="5029200"/>
            <a:ext cx="594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b="1">
                <a:solidFill>
                  <a:schemeClr val="folHlink"/>
                </a:solidFill>
              </a:rPr>
              <a:t>0   2  3   5                                                              27</a:t>
            </a:r>
          </a:p>
        </p:txBody>
      </p:sp>
      <p:sp>
        <p:nvSpPr>
          <p:cNvPr id="46088" name="Rectangle 6"/>
          <p:cNvSpPr>
            <a:spLocks noChangeArrowheads="1"/>
          </p:cNvSpPr>
          <p:nvPr/>
        </p:nvSpPr>
        <p:spPr bwMode="auto">
          <a:xfrm>
            <a:off x="609600" y="2819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000FF"/>
                </a:solidFill>
              </a:rPr>
              <a:t>Min          Q1                    Q2                    Q3          Max</a:t>
            </a:r>
          </a:p>
        </p:txBody>
      </p:sp>
      <p:sp>
        <p:nvSpPr>
          <p:cNvPr id="46089" name="Oval 8"/>
          <p:cNvSpPr>
            <a:spLocks noChangeArrowheads="1"/>
          </p:cNvSpPr>
          <p:nvPr/>
        </p:nvSpPr>
        <p:spPr bwMode="auto">
          <a:xfrm>
            <a:off x="685800" y="3200400"/>
            <a:ext cx="533400" cy="533400"/>
          </a:xfrm>
          <a:prstGeom prst="ellipse">
            <a:avLst/>
          </a:prstGeom>
          <a:noFill/>
          <a:ln w="158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6090" name="Oval 9"/>
          <p:cNvSpPr>
            <a:spLocks noChangeArrowheads="1"/>
          </p:cNvSpPr>
          <p:nvPr/>
        </p:nvSpPr>
        <p:spPr bwMode="auto">
          <a:xfrm>
            <a:off x="1981200" y="3200400"/>
            <a:ext cx="533400" cy="533400"/>
          </a:xfrm>
          <a:prstGeom prst="ellipse">
            <a:avLst/>
          </a:prstGeom>
          <a:noFill/>
          <a:ln w="158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6091" name="Oval 14"/>
          <p:cNvSpPr>
            <a:spLocks noChangeArrowheads="1"/>
          </p:cNvSpPr>
          <p:nvPr/>
        </p:nvSpPr>
        <p:spPr bwMode="auto">
          <a:xfrm>
            <a:off x="4114800" y="3200400"/>
            <a:ext cx="533400" cy="533400"/>
          </a:xfrm>
          <a:prstGeom prst="ellipse">
            <a:avLst/>
          </a:prstGeom>
          <a:noFill/>
          <a:ln w="158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6092" name="Oval 15"/>
          <p:cNvSpPr>
            <a:spLocks noChangeArrowheads="1"/>
          </p:cNvSpPr>
          <p:nvPr/>
        </p:nvSpPr>
        <p:spPr bwMode="auto">
          <a:xfrm>
            <a:off x="6172200" y="3200400"/>
            <a:ext cx="533400" cy="533400"/>
          </a:xfrm>
          <a:prstGeom prst="ellipse">
            <a:avLst/>
          </a:prstGeom>
          <a:noFill/>
          <a:ln w="158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6093" name="Oval 16"/>
          <p:cNvSpPr>
            <a:spLocks noChangeArrowheads="1"/>
          </p:cNvSpPr>
          <p:nvPr/>
        </p:nvSpPr>
        <p:spPr bwMode="auto">
          <a:xfrm>
            <a:off x="7620000" y="3200400"/>
            <a:ext cx="609600" cy="533400"/>
          </a:xfrm>
          <a:prstGeom prst="ellipse">
            <a:avLst/>
          </a:prstGeom>
          <a:noFill/>
          <a:ln w="158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Other Types of Means</a:t>
            </a:r>
            <a:endParaRPr lang="tr-TR" dirty="0"/>
          </a:p>
        </p:txBody>
      </p:sp>
      <p:sp>
        <p:nvSpPr>
          <p:cNvPr id="3" name="Content Placeholder 2"/>
          <p:cNvSpPr>
            <a:spLocks noGrp="1"/>
          </p:cNvSpPr>
          <p:nvPr>
            <p:ph idx="1"/>
          </p:nvPr>
        </p:nvSpPr>
        <p:spPr/>
        <p:txBody>
          <a:bodyPr/>
          <a:lstStyle/>
          <a:p>
            <a:r>
              <a:rPr lang="tr-TR" dirty="0" smtClean="0"/>
              <a:t>Weighted Mean</a:t>
            </a:r>
          </a:p>
          <a:p>
            <a:r>
              <a:rPr lang="tr-TR" dirty="0" smtClean="0"/>
              <a:t>Geometric Mean</a:t>
            </a:r>
          </a:p>
          <a:p>
            <a:r>
              <a:rPr lang="tr-TR" dirty="0" smtClean="0"/>
              <a:t>Harmonic Mean</a:t>
            </a:r>
          </a:p>
          <a:p>
            <a:r>
              <a:rPr lang="tr-TR" dirty="0" smtClean="0"/>
              <a:t>Squared Mean</a:t>
            </a:r>
            <a:endParaRPr lang="tr-TR"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47</a:t>
            </a:fld>
            <a:endParaRPr lang="en-US"/>
          </a:p>
        </p:txBody>
      </p:sp>
    </p:spTree>
    <p:extLst>
      <p:ext uri="{BB962C8B-B14F-4D97-AF65-F5344CB8AC3E}">
        <p14:creationId xmlns:p14="http://schemas.microsoft.com/office/powerpoint/2010/main" val="699383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pPr>
              <a:defRPr/>
            </a:pPr>
            <a:r>
              <a:rPr lang="en-US"/>
              <a:t>Chap 3-</a:t>
            </a:r>
            <a:fld id="{676A59A6-177B-4F6F-844D-535C4E784908}" type="slidenum">
              <a:rPr lang="en-US"/>
              <a:pPr>
                <a:defRPr/>
              </a:pPr>
              <a:t>48</a:t>
            </a:fld>
            <a:endParaRPr lang="en-US"/>
          </a:p>
        </p:txBody>
      </p:sp>
      <p:sp>
        <p:nvSpPr>
          <p:cNvPr id="29"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35844" name="Rectangle 2"/>
          <p:cNvSpPr>
            <a:spLocks noGrp="1" noChangeArrowheads="1"/>
          </p:cNvSpPr>
          <p:nvPr>
            <p:ph type="title"/>
          </p:nvPr>
        </p:nvSpPr>
        <p:spPr/>
        <p:txBody>
          <a:bodyPr/>
          <a:lstStyle/>
          <a:p>
            <a:pPr eaLnBrk="1" hangingPunct="1"/>
            <a:r>
              <a:rPr lang="en-US" smtClean="0"/>
              <a:t>Weighted Mean</a:t>
            </a:r>
          </a:p>
        </p:txBody>
      </p:sp>
      <p:sp>
        <p:nvSpPr>
          <p:cNvPr id="35845" name="Rectangle 3"/>
          <p:cNvSpPr>
            <a:spLocks noGrp="1" noChangeArrowheads="1"/>
          </p:cNvSpPr>
          <p:nvPr>
            <p:ph type="body" idx="1"/>
          </p:nvPr>
        </p:nvSpPr>
        <p:spPr>
          <a:xfrm>
            <a:off x="228600" y="1447800"/>
            <a:ext cx="8763000" cy="1143000"/>
          </a:xfrm>
        </p:spPr>
        <p:txBody>
          <a:bodyPr/>
          <a:lstStyle/>
          <a:p>
            <a:r>
              <a:rPr lang="en-US" dirty="0"/>
              <a:t>A mean where different measurements are</a:t>
            </a:r>
          </a:p>
          <a:p>
            <a:pPr marL="0" indent="0">
              <a:buNone/>
            </a:pPr>
            <a:r>
              <a:rPr lang="en-US" dirty="0"/>
              <a:t>given </a:t>
            </a:r>
            <a:r>
              <a:rPr lang="tr-TR" dirty="0" smtClean="0"/>
              <a:t>with </a:t>
            </a:r>
            <a:r>
              <a:rPr lang="en-US" dirty="0" smtClean="0"/>
              <a:t>different </a:t>
            </a:r>
            <a:r>
              <a:rPr lang="en-US" dirty="0"/>
              <a:t>weights based on their importance</a:t>
            </a:r>
            <a:endParaRPr lang="en-US" dirty="0" smtClean="0"/>
          </a:p>
        </p:txBody>
      </p:sp>
      <p:graphicFrame>
        <p:nvGraphicFramePr>
          <p:cNvPr id="136245" name="Group 53"/>
          <p:cNvGraphicFramePr>
            <a:graphicFrameLocks noGrp="1"/>
          </p:cNvGraphicFramePr>
          <p:nvPr>
            <p:extLst>
              <p:ext uri="{D42A27DB-BD31-4B8C-83A1-F6EECF244321}">
                <p14:modId xmlns:p14="http://schemas.microsoft.com/office/powerpoint/2010/main" val="3157085874"/>
              </p:ext>
            </p:extLst>
          </p:nvPr>
        </p:nvGraphicFramePr>
        <p:xfrm>
          <a:off x="457200" y="3810000"/>
          <a:ext cx="2743200" cy="2194135"/>
        </p:xfrm>
        <a:graphic>
          <a:graphicData uri="http://schemas.openxmlformats.org/drawingml/2006/table">
            <a:tbl>
              <a:tblPr/>
              <a:tblGrid>
                <a:gridCol w="1295400"/>
                <a:gridCol w="1447800"/>
              </a:tblGrid>
              <a:tr h="670391">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tr-TR" sz="1900" b="0" i="0" u="none" strike="noStrike" cap="none" normalizeH="0" baseline="0" dirty="0" smtClean="0">
                          <a:ln>
                            <a:noFill/>
                          </a:ln>
                          <a:solidFill>
                            <a:schemeClr val="tx1"/>
                          </a:solidFill>
                          <a:effectLst/>
                          <a:latin typeface="Arial" pitchFamily="34" charset="0"/>
                        </a:rPr>
                        <a:t>Marks</a:t>
                      </a:r>
                      <a:endParaRPr kumimoji="0" lang="en-US" sz="1900" b="0" i="0" u="none" strike="noStrike" cap="none" normalizeH="0" baseline="0" dirty="0" smtClean="0">
                        <a:ln>
                          <a:noFill/>
                        </a:ln>
                        <a:solidFill>
                          <a:schemeClr val="tx1"/>
                        </a:solidFill>
                        <a:effectLst/>
                        <a:latin typeface="Arial" pitchFamily="34" charset="0"/>
                      </a:endParaRPr>
                    </a:p>
                  </a:txBody>
                  <a:tcPr marT="45688" marB="456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5FFFF"/>
                    </a:solidFill>
                  </a:tcPr>
                </a:tc>
                <a:tc>
                  <a:txBody>
                    <a:bodyPr/>
                    <a:lstStyle/>
                    <a:p>
                      <a:pPr marL="0" marR="0" lvl="0" indent="0" algn="ctr" defTabSz="852488"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tr-TR" sz="1900" b="0" i="0" u="none" strike="noStrike" cap="none" normalizeH="0" baseline="0" dirty="0" smtClean="0">
                          <a:ln>
                            <a:noFill/>
                          </a:ln>
                          <a:solidFill>
                            <a:schemeClr val="tx1"/>
                          </a:solidFill>
                          <a:effectLst/>
                          <a:latin typeface="Arial" pitchFamily="34" charset="0"/>
                        </a:rPr>
                        <a:t>Credits</a:t>
                      </a:r>
                      <a:endParaRPr kumimoji="0" lang="en-US" sz="1900" b="0" i="0" u="none" strike="noStrike" cap="none" normalizeH="0" baseline="0" dirty="0" smtClean="0">
                        <a:ln>
                          <a:noFill/>
                        </a:ln>
                        <a:solidFill>
                          <a:schemeClr val="tx1"/>
                        </a:solidFill>
                        <a:effectLst/>
                        <a:latin typeface="Arial" pitchFamily="34" charset="0"/>
                      </a:endParaRPr>
                    </a:p>
                  </a:txBody>
                  <a:tcPr marT="45688" marB="456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5FFFF"/>
                    </a:solidFill>
                  </a:tcPr>
                </a:tc>
              </a:tr>
              <a:tr h="38088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900" b="0" i="0" u="none" strike="noStrike" cap="none" normalizeH="0" baseline="0" smtClean="0">
                          <a:ln>
                            <a:noFill/>
                          </a:ln>
                          <a:solidFill>
                            <a:schemeClr val="tx1"/>
                          </a:solidFill>
                          <a:effectLst/>
                          <a:latin typeface="Arial" pitchFamily="34" charset="0"/>
                        </a:rPr>
                        <a:t>5</a:t>
                      </a:r>
                    </a:p>
                  </a:txBody>
                  <a:tcPr marT="45688" marB="456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900" b="0" i="0" u="none" strike="noStrike" cap="none" normalizeH="0" baseline="0" smtClean="0">
                          <a:ln>
                            <a:noFill/>
                          </a:ln>
                          <a:solidFill>
                            <a:schemeClr val="tx1"/>
                          </a:solidFill>
                          <a:effectLst/>
                          <a:latin typeface="Arial" pitchFamily="34" charset="0"/>
                        </a:rPr>
                        <a:t>4</a:t>
                      </a:r>
                    </a:p>
                  </a:txBody>
                  <a:tcPr marT="45688" marB="456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8088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900" b="0" i="0" u="none" strike="noStrike" cap="none" normalizeH="0" baseline="0" dirty="0" smtClean="0">
                          <a:ln>
                            <a:noFill/>
                          </a:ln>
                          <a:solidFill>
                            <a:schemeClr val="tx1"/>
                          </a:solidFill>
                          <a:effectLst/>
                          <a:latin typeface="Arial" pitchFamily="34" charset="0"/>
                        </a:rPr>
                        <a:t>6</a:t>
                      </a:r>
                    </a:p>
                  </a:txBody>
                  <a:tcPr marT="45688" marB="456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tr-TR" sz="1900" b="0" i="0" u="none" strike="noStrike" cap="none" normalizeH="0" baseline="0" dirty="0" smtClean="0">
                          <a:ln>
                            <a:noFill/>
                          </a:ln>
                          <a:solidFill>
                            <a:schemeClr val="tx1"/>
                          </a:solidFill>
                          <a:effectLst/>
                          <a:latin typeface="Arial" pitchFamily="34" charset="0"/>
                        </a:rPr>
                        <a:t>2</a:t>
                      </a:r>
                      <a:endParaRPr kumimoji="0" lang="en-US" sz="1900" b="0" i="0" u="none" strike="noStrike" cap="none" normalizeH="0" baseline="0" dirty="0" smtClean="0">
                        <a:ln>
                          <a:noFill/>
                        </a:ln>
                        <a:solidFill>
                          <a:schemeClr val="tx1"/>
                        </a:solidFill>
                        <a:effectLst/>
                        <a:latin typeface="Arial" pitchFamily="34" charset="0"/>
                      </a:endParaRPr>
                    </a:p>
                  </a:txBody>
                  <a:tcPr marT="45688" marB="456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8088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900" b="0" i="0" u="none" strike="noStrike" cap="none" normalizeH="0" baseline="0" dirty="0" smtClean="0">
                          <a:ln>
                            <a:noFill/>
                          </a:ln>
                          <a:solidFill>
                            <a:schemeClr val="tx1"/>
                          </a:solidFill>
                          <a:effectLst/>
                          <a:latin typeface="Arial" pitchFamily="34" charset="0"/>
                        </a:rPr>
                        <a:t>7</a:t>
                      </a:r>
                    </a:p>
                  </a:txBody>
                  <a:tcPr marT="45688" marB="456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tr-TR" sz="1900" b="0" i="0" u="none" strike="noStrike" cap="none" normalizeH="0" baseline="0" dirty="0" smtClean="0">
                          <a:ln>
                            <a:noFill/>
                          </a:ln>
                          <a:solidFill>
                            <a:schemeClr val="tx1"/>
                          </a:solidFill>
                          <a:effectLst/>
                          <a:latin typeface="Arial" pitchFamily="34" charset="0"/>
                        </a:rPr>
                        <a:t>3</a:t>
                      </a:r>
                      <a:endParaRPr kumimoji="0" lang="en-US" sz="1900" b="0" i="0" u="none" strike="noStrike" cap="none" normalizeH="0" baseline="0" dirty="0" smtClean="0">
                        <a:ln>
                          <a:noFill/>
                        </a:ln>
                        <a:solidFill>
                          <a:schemeClr val="tx1"/>
                        </a:solidFill>
                        <a:effectLst/>
                        <a:latin typeface="Arial" pitchFamily="34" charset="0"/>
                      </a:endParaRPr>
                    </a:p>
                  </a:txBody>
                  <a:tcPr marT="45688" marB="456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CC"/>
                    </a:solidFill>
                  </a:tcPr>
                </a:tc>
              </a:tr>
              <a:tr h="38088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900" b="0" i="0" u="none" strike="noStrike" cap="none" normalizeH="0" baseline="0" smtClean="0">
                          <a:ln>
                            <a:noFill/>
                          </a:ln>
                          <a:solidFill>
                            <a:schemeClr val="tx1"/>
                          </a:solidFill>
                          <a:effectLst/>
                          <a:latin typeface="Arial" pitchFamily="34" charset="0"/>
                        </a:rPr>
                        <a:t>8</a:t>
                      </a:r>
                    </a:p>
                  </a:txBody>
                  <a:tcPr marT="45688" marB="4568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tr-TR" sz="1900" b="0" i="0" u="none" strike="noStrike" cap="none" normalizeH="0" baseline="0" dirty="0" smtClean="0">
                          <a:ln>
                            <a:noFill/>
                          </a:ln>
                          <a:solidFill>
                            <a:schemeClr val="tx1"/>
                          </a:solidFill>
                          <a:effectLst/>
                          <a:latin typeface="Arial" pitchFamily="34" charset="0"/>
                        </a:rPr>
                        <a:t>4</a:t>
                      </a:r>
                      <a:endParaRPr kumimoji="0" lang="en-US" sz="1900" b="0" i="0" u="none" strike="noStrike" cap="none" normalizeH="0" baseline="0" dirty="0" smtClean="0">
                        <a:ln>
                          <a:noFill/>
                        </a:ln>
                        <a:solidFill>
                          <a:schemeClr val="tx1"/>
                        </a:solidFill>
                        <a:effectLst/>
                        <a:latin typeface="Arial" pitchFamily="34" charset="0"/>
                      </a:endParaRPr>
                    </a:p>
                  </a:txBody>
                  <a:tcPr marT="45688" marB="4568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CC"/>
                    </a:solidFill>
                  </a:tcPr>
                </a:tc>
              </a:tr>
            </a:tbl>
          </a:graphicData>
        </a:graphic>
      </p:graphicFrame>
      <p:sp>
        <p:nvSpPr>
          <p:cNvPr id="35866" name="Text Box 48"/>
          <p:cNvSpPr txBox="1">
            <a:spLocks noChangeArrowheads="1"/>
          </p:cNvSpPr>
          <p:nvPr/>
        </p:nvSpPr>
        <p:spPr bwMode="auto">
          <a:xfrm>
            <a:off x="381000" y="2971800"/>
            <a:ext cx="312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dirty="0">
                <a:solidFill>
                  <a:schemeClr val="folHlink"/>
                </a:solidFill>
              </a:rPr>
              <a:t>Example</a:t>
            </a:r>
            <a:r>
              <a:rPr lang="en-US" dirty="0"/>
              <a:t>: </a:t>
            </a:r>
            <a:r>
              <a:rPr lang="tr-TR" dirty="0" smtClean="0"/>
              <a:t>AGNO Calculation</a:t>
            </a:r>
            <a:endParaRPr lang="en-US" dirty="0"/>
          </a:p>
        </p:txBody>
      </p:sp>
      <p:sp>
        <p:nvSpPr>
          <p:cNvPr id="35867" name="Text Box 49"/>
          <p:cNvSpPr txBox="1">
            <a:spLocks noChangeArrowheads="1"/>
          </p:cNvSpPr>
          <p:nvPr/>
        </p:nvSpPr>
        <p:spPr bwMode="auto">
          <a:xfrm>
            <a:off x="4191000" y="3505200"/>
            <a:ext cx="312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dirty="0"/>
              <a:t>Weighted </a:t>
            </a:r>
            <a:r>
              <a:rPr lang="tr-TR" dirty="0" smtClean="0"/>
              <a:t>Grade Point Average</a:t>
            </a:r>
            <a:r>
              <a:rPr lang="en-US" dirty="0" smtClean="0"/>
              <a:t>:</a:t>
            </a:r>
            <a:endParaRPr lang="en-US" dirty="0"/>
          </a:p>
        </p:txBody>
      </p:sp>
      <p:sp>
        <p:nvSpPr>
          <p:cNvPr id="35869" name="Line 55"/>
          <p:cNvSpPr>
            <a:spLocks noChangeShapeType="1"/>
          </p:cNvSpPr>
          <p:nvPr/>
        </p:nvSpPr>
        <p:spPr bwMode="auto">
          <a:xfrm>
            <a:off x="3200400" y="5257800"/>
            <a:ext cx="457200"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mc:AlternateContent xmlns:mc="http://schemas.openxmlformats.org/markup-compatibility/2006" xmlns:a14="http://schemas.microsoft.com/office/drawing/2010/main">
        <mc:Choice Requires="a14">
          <p:sp>
            <p:nvSpPr>
              <p:cNvPr id="2" name="TextBox 1"/>
              <p:cNvSpPr txBox="1"/>
              <p:nvPr/>
            </p:nvSpPr>
            <p:spPr>
              <a:xfrm>
                <a:off x="4114800" y="4446314"/>
                <a:ext cx="3657600" cy="11276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3200" i="1" smtClean="0">
                              <a:latin typeface="Cambria Math"/>
                            </a:rPr>
                          </m:ctrlPr>
                        </m:sSubPr>
                        <m:e>
                          <m:acc>
                            <m:accPr>
                              <m:chr m:val="̅"/>
                              <m:ctrlPr>
                                <a:rPr lang="tr-TR" sz="3200" i="1" smtClean="0">
                                  <a:latin typeface="Cambria Math"/>
                                </a:rPr>
                              </m:ctrlPr>
                            </m:accPr>
                            <m:e>
                              <m:r>
                                <a:rPr lang="tr-TR" sz="3200" b="0" i="1" smtClean="0">
                                  <a:latin typeface="Cambria Math"/>
                                </a:rPr>
                                <m:t>𝑋</m:t>
                              </m:r>
                            </m:e>
                          </m:acc>
                        </m:e>
                        <m:sub>
                          <m:r>
                            <a:rPr lang="tr-TR" sz="3200" b="0" i="1" smtClean="0">
                              <a:latin typeface="Cambria Math"/>
                            </a:rPr>
                            <m:t>𝑤</m:t>
                          </m:r>
                        </m:sub>
                      </m:sSub>
                      <m:r>
                        <a:rPr lang="tr-TR" sz="3200" b="0" i="1" smtClean="0">
                          <a:latin typeface="Cambria Math"/>
                        </a:rPr>
                        <m:t>=</m:t>
                      </m:r>
                      <m:f>
                        <m:fPr>
                          <m:ctrlPr>
                            <a:rPr lang="tr-TR" sz="3200" b="0" i="1" smtClean="0">
                              <a:latin typeface="Cambria Math"/>
                            </a:rPr>
                          </m:ctrlPr>
                        </m:fPr>
                        <m:num>
                          <m:nary>
                            <m:naryPr>
                              <m:chr m:val="∑"/>
                              <m:subHide m:val="on"/>
                              <m:supHide m:val="on"/>
                              <m:ctrlPr>
                                <a:rPr lang="tr-TR" sz="3200" b="0" i="1" smtClean="0">
                                  <a:latin typeface="Cambria Math"/>
                                </a:rPr>
                              </m:ctrlPr>
                            </m:naryPr>
                            <m:sub/>
                            <m:sup/>
                            <m:e>
                              <m:sSub>
                                <m:sSubPr>
                                  <m:ctrlPr>
                                    <a:rPr lang="tr-TR" sz="3200" b="0" i="1" smtClean="0">
                                      <a:latin typeface="Cambria Math"/>
                                    </a:rPr>
                                  </m:ctrlPr>
                                </m:sSubPr>
                                <m:e>
                                  <m:r>
                                    <a:rPr lang="tr-TR" sz="3200" b="0" i="1" smtClean="0">
                                      <a:latin typeface="Cambria Math"/>
                                    </a:rPr>
                                    <m:t>𝑤</m:t>
                                  </m:r>
                                </m:e>
                                <m:sub>
                                  <m:r>
                                    <a:rPr lang="tr-TR" sz="3200" b="0" i="1" smtClean="0">
                                      <a:latin typeface="Cambria Math"/>
                                    </a:rPr>
                                    <m:t>𝑖</m:t>
                                  </m:r>
                                </m:sub>
                              </m:sSub>
                              <m:sSub>
                                <m:sSubPr>
                                  <m:ctrlPr>
                                    <a:rPr lang="tr-TR" sz="3200" b="0" i="1" smtClean="0">
                                      <a:latin typeface="Cambria Math"/>
                                    </a:rPr>
                                  </m:ctrlPr>
                                </m:sSubPr>
                                <m:e>
                                  <m:r>
                                    <a:rPr lang="tr-TR" sz="3200" b="0" i="1" smtClean="0">
                                      <a:latin typeface="Cambria Math"/>
                                    </a:rPr>
                                    <m:t>𝑥</m:t>
                                  </m:r>
                                </m:e>
                                <m:sub>
                                  <m:r>
                                    <a:rPr lang="tr-TR" sz="3200" b="0" i="1" smtClean="0">
                                      <a:latin typeface="Cambria Math"/>
                                    </a:rPr>
                                    <m:t>𝑖</m:t>
                                  </m:r>
                                </m:sub>
                              </m:sSub>
                            </m:e>
                          </m:nary>
                        </m:num>
                        <m:den>
                          <m:nary>
                            <m:naryPr>
                              <m:chr m:val="∑"/>
                              <m:subHide m:val="on"/>
                              <m:supHide m:val="on"/>
                              <m:ctrlPr>
                                <a:rPr lang="tr-TR" sz="3200" b="0" i="1" smtClean="0">
                                  <a:latin typeface="Cambria Math"/>
                                </a:rPr>
                              </m:ctrlPr>
                            </m:naryPr>
                            <m:sub/>
                            <m:sup/>
                            <m:e>
                              <m:sSub>
                                <m:sSubPr>
                                  <m:ctrlPr>
                                    <a:rPr lang="tr-TR" sz="3200" b="0" i="1" smtClean="0">
                                      <a:latin typeface="Cambria Math"/>
                                    </a:rPr>
                                  </m:ctrlPr>
                                </m:sSubPr>
                                <m:e>
                                  <m:r>
                                    <a:rPr lang="tr-TR" sz="3200" b="0" i="1" smtClean="0">
                                      <a:latin typeface="Cambria Math"/>
                                    </a:rPr>
                                    <m:t>𝑤</m:t>
                                  </m:r>
                                </m:e>
                                <m:sub>
                                  <m:r>
                                    <a:rPr lang="tr-TR" sz="3200" b="0" i="1" smtClean="0">
                                      <a:latin typeface="Cambria Math"/>
                                    </a:rPr>
                                    <m:t>𝑖</m:t>
                                  </m:r>
                                </m:sub>
                              </m:sSub>
                            </m:e>
                          </m:nary>
                        </m:den>
                      </m:f>
                    </m:oMath>
                  </m:oMathPara>
                </a14:m>
                <a:endParaRPr lang="tr-TR"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4114800" y="4446314"/>
                <a:ext cx="3657600" cy="1127616"/>
              </a:xfrm>
              <a:prstGeom prst="rect">
                <a:avLst/>
              </a:prstGeom>
              <a:blipFill rotWithShape="1">
                <a:blip r:embed="rId3"/>
                <a:stretch>
                  <a:fillRect/>
                </a:stretch>
              </a:blipFill>
            </p:spPr>
            <p:txBody>
              <a:bodyPr/>
              <a:lstStyle/>
              <a:p>
                <a:r>
                  <a:rPr lang="tr-TR">
                    <a:noFill/>
                  </a:rPr>
                  <a:t> </a:t>
                </a:r>
              </a:p>
            </p:txBody>
          </p:sp>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Geometric Mean</a:t>
            </a:r>
            <a:endParaRPr lang="tr-TR" dirty="0"/>
          </a:p>
        </p:txBody>
      </p:sp>
      <p:sp>
        <p:nvSpPr>
          <p:cNvPr id="3" name="Content Placeholder 2"/>
          <p:cNvSpPr>
            <a:spLocks noGrp="1"/>
          </p:cNvSpPr>
          <p:nvPr>
            <p:ph idx="1"/>
          </p:nvPr>
        </p:nvSpPr>
        <p:spPr/>
        <p:txBody>
          <a:bodyPr/>
          <a:lstStyle/>
          <a:p>
            <a:r>
              <a:rPr lang="tr-TR" dirty="0" smtClean="0"/>
              <a:t>Used when we have a geometric series such as growth rates, population growth rates, compound interest rates...</a:t>
            </a:r>
          </a:p>
          <a:p>
            <a:r>
              <a:rPr lang="tr-TR" dirty="0" smtClean="0"/>
              <a:t>In such cases arithmetic mean is not a good measure.</a:t>
            </a:r>
            <a:endParaRPr lang="tr-TR"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49</a:t>
            </a:fld>
            <a:endParaRPr lang="en-US"/>
          </a:p>
        </p:txBody>
      </p:sp>
      <p:sp>
        <p:nvSpPr>
          <p:cNvPr id="5" name="Footer Placeholder 4"/>
          <p:cNvSpPr>
            <a:spLocks noGrp="1"/>
          </p:cNvSpPr>
          <p:nvPr>
            <p:ph type="ftr" sz="quarter" idx="11"/>
          </p:nvPr>
        </p:nvSpPr>
        <p:spPr/>
        <p:txBody>
          <a:bodyPr/>
          <a:lstStyle/>
          <a:p>
            <a:pPr>
              <a:defRPr/>
            </a:pPr>
            <a:r>
              <a:rPr lang="en-US" smtClean="0"/>
              <a:t>A Course In Business Statistics, 4th © 2006 Prentice-Hall, Inc.</a:t>
            </a:r>
            <a:endParaRPr lang="en-US"/>
          </a:p>
        </p:txBody>
      </p:sp>
      <mc:AlternateContent xmlns:mc="http://schemas.openxmlformats.org/markup-compatibility/2006" xmlns:a14="http://schemas.microsoft.com/office/drawing/2010/main">
        <mc:Choice Requires="a14">
          <p:sp>
            <p:nvSpPr>
              <p:cNvPr id="6" name="TextBox 5"/>
              <p:cNvSpPr txBox="1"/>
              <p:nvPr/>
            </p:nvSpPr>
            <p:spPr>
              <a:xfrm>
                <a:off x="2057400" y="4225403"/>
                <a:ext cx="4629835" cy="651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sz="3000" b="0" i="1" smtClean="0">
                          <a:latin typeface="Cambria Math"/>
                        </a:rPr>
                        <m:t>𝐺</m:t>
                      </m:r>
                      <m:r>
                        <a:rPr lang="tr-TR" sz="3000" b="0" i="1" smtClean="0">
                          <a:latin typeface="Cambria Math"/>
                        </a:rPr>
                        <m:t>=</m:t>
                      </m:r>
                      <m:rad>
                        <m:radPr>
                          <m:ctrlPr>
                            <a:rPr lang="tr-TR" sz="3000" b="0" i="1" smtClean="0">
                              <a:latin typeface="Cambria Math"/>
                            </a:rPr>
                          </m:ctrlPr>
                        </m:radPr>
                        <m:deg>
                          <m:r>
                            <m:rPr>
                              <m:brk m:alnAt="7"/>
                            </m:rPr>
                            <a:rPr lang="tr-TR" sz="3000" b="0" i="1" smtClean="0">
                              <a:latin typeface="Cambria Math"/>
                            </a:rPr>
                            <m:t>𝑁</m:t>
                          </m:r>
                        </m:deg>
                        <m:e>
                          <m:sSub>
                            <m:sSubPr>
                              <m:ctrlPr>
                                <a:rPr lang="tr-TR" sz="3000" b="0" i="1" smtClean="0">
                                  <a:latin typeface="Cambria Math"/>
                                </a:rPr>
                              </m:ctrlPr>
                            </m:sSubPr>
                            <m:e>
                              <m:r>
                                <a:rPr lang="tr-TR" sz="3000" b="0" i="1" smtClean="0">
                                  <a:latin typeface="Cambria Math"/>
                                </a:rPr>
                                <m:t>𝑋</m:t>
                              </m:r>
                            </m:e>
                            <m:sub>
                              <m:r>
                                <a:rPr lang="tr-TR" sz="3000" b="0" i="1" smtClean="0">
                                  <a:latin typeface="Cambria Math"/>
                                </a:rPr>
                                <m:t>1</m:t>
                              </m:r>
                            </m:sub>
                          </m:sSub>
                          <m:sSub>
                            <m:sSubPr>
                              <m:ctrlPr>
                                <a:rPr lang="tr-TR" sz="3000" b="0" i="1" smtClean="0">
                                  <a:latin typeface="Cambria Math"/>
                                </a:rPr>
                              </m:ctrlPr>
                            </m:sSubPr>
                            <m:e>
                              <m:r>
                                <a:rPr lang="tr-TR" sz="3000" b="0" i="1" smtClean="0">
                                  <a:latin typeface="Cambria Math"/>
                                </a:rPr>
                                <m:t>𝑋</m:t>
                              </m:r>
                            </m:e>
                            <m:sub>
                              <m:r>
                                <a:rPr lang="tr-TR" sz="3000" b="0" i="1" smtClean="0">
                                  <a:latin typeface="Cambria Math"/>
                                </a:rPr>
                                <m:t>2</m:t>
                              </m:r>
                            </m:sub>
                          </m:sSub>
                          <m:r>
                            <a:rPr lang="tr-TR" sz="3000" b="0" i="1" smtClean="0">
                              <a:latin typeface="Cambria Math"/>
                              <a:ea typeface="Cambria Math"/>
                            </a:rPr>
                            <m:t>⋯</m:t>
                          </m:r>
                          <m:sSub>
                            <m:sSubPr>
                              <m:ctrlPr>
                                <a:rPr lang="tr-TR" sz="3000" b="0" i="1" smtClean="0">
                                  <a:latin typeface="Cambria Math"/>
                                  <a:ea typeface="Cambria Math"/>
                                </a:rPr>
                              </m:ctrlPr>
                            </m:sSubPr>
                            <m:e>
                              <m:r>
                                <a:rPr lang="tr-TR" sz="3000" b="0" i="1" smtClean="0">
                                  <a:latin typeface="Cambria Math"/>
                                  <a:ea typeface="Cambria Math"/>
                                </a:rPr>
                                <m:t>𝑋</m:t>
                              </m:r>
                            </m:e>
                            <m:sub>
                              <m:r>
                                <a:rPr lang="tr-TR" sz="3000" b="0" i="1" smtClean="0">
                                  <a:latin typeface="Cambria Math"/>
                                  <a:ea typeface="Cambria Math"/>
                                </a:rPr>
                                <m:t>𝑁</m:t>
                              </m:r>
                            </m:sub>
                          </m:sSub>
                        </m:e>
                      </m:rad>
                    </m:oMath>
                  </m:oMathPara>
                </a14:m>
                <a:endParaRPr lang="tr-TR" sz="3000" dirty="0"/>
              </a:p>
            </p:txBody>
          </p:sp>
        </mc:Choice>
        <mc:Fallback xmlns="">
          <p:sp>
            <p:nvSpPr>
              <p:cNvPr id="6" name="TextBox 5"/>
              <p:cNvSpPr txBox="1">
                <a:spLocks noRot="1" noChangeAspect="1" noMove="1" noResize="1" noEditPoints="1" noAdjustHandles="1" noChangeArrowheads="1" noChangeShapeType="1" noTextEdit="1"/>
              </p:cNvSpPr>
              <p:nvPr/>
            </p:nvSpPr>
            <p:spPr>
              <a:xfrm>
                <a:off x="2057400" y="4225403"/>
                <a:ext cx="4629835" cy="651397"/>
              </a:xfrm>
              <a:prstGeom prst="rect">
                <a:avLst/>
              </a:prstGeom>
              <a:blipFill rotWithShape="1">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26778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90600" y="152400"/>
            <a:ext cx="7924800" cy="1219200"/>
          </a:xfrm>
        </p:spPr>
        <p:txBody>
          <a:bodyPr/>
          <a:lstStyle/>
          <a:p>
            <a:pPr eaLnBrk="1" hangingPunct="1"/>
            <a:r>
              <a:rPr lang="tr-TR" smtClean="0"/>
              <a:t>Marks of Intr.Stats of Last Year (Make-up Exam)</a:t>
            </a:r>
          </a:p>
        </p:txBody>
      </p:sp>
      <p:graphicFrame>
        <p:nvGraphicFramePr>
          <p:cNvPr id="6" name="Content Placeholder 5"/>
          <p:cNvGraphicFramePr>
            <a:graphicFrameLocks noGrp="1"/>
          </p:cNvGraphicFramePr>
          <p:nvPr>
            <p:ph idx="1"/>
          </p:nvPr>
        </p:nvGraphicFramePr>
        <p:xfrm>
          <a:off x="457200" y="1400175"/>
          <a:ext cx="8077200" cy="5076825"/>
        </p:xfrm>
        <a:graphic>
          <a:graphicData uri="http://schemas.openxmlformats.org/drawingml/2006/table">
            <a:tbl>
              <a:tblPr firstRow="1" bandRow="1">
                <a:tableStyleId>{5C22544A-7EE6-4342-B048-85BDC9FD1C3A}</a:tableStyleId>
              </a:tblPr>
              <a:tblGrid>
                <a:gridCol w="1346200"/>
                <a:gridCol w="1346200"/>
                <a:gridCol w="1346200"/>
                <a:gridCol w="1346200"/>
                <a:gridCol w="1346200"/>
                <a:gridCol w="1346200"/>
              </a:tblGrid>
              <a:tr h="370840">
                <a:tc>
                  <a:txBody>
                    <a:bodyPr/>
                    <a:lstStyle/>
                    <a:p>
                      <a:pPr algn="r" fontAlgn="b"/>
                      <a:endParaRPr lang="tr-TR" sz="2500" b="0" i="0" u="none" strike="noStrike" dirty="0">
                        <a:solidFill>
                          <a:srgbClr val="000000"/>
                        </a:solidFill>
                        <a:effectLst/>
                        <a:latin typeface="Calibri"/>
                      </a:endParaRPr>
                    </a:p>
                  </a:txBody>
                  <a:tcPr marL="9525" marR="9525" marT="9525" marB="0" anchor="b"/>
                </a:tc>
                <a:tc>
                  <a:txBody>
                    <a:bodyPr/>
                    <a:lstStyle/>
                    <a:p>
                      <a:pPr algn="r" fontAlgn="b"/>
                      <a:endParaRPr lang="tr-TR" sz="2500" b="0" i="0" u="none" strike="noStrike" dirty="0">
                        <a:solidFill>
                          <a:srgbClr val="000000"/>
                        </a:solidFill>
                        <a:effectLst/>
                        <a:latin typeface="Calibri"/>
                      </a:endParaRPr>
                    </a:p>
                  </a:txBody>
                  <a:tcPr marL="9525" marR="9525" marT="9525" marB="0" anchor="b"/>
                </a:tc>
                <a:tc>
                  <a:txBody>
                    <a:bodyPr/>
                    <a:lstStyle/>
                    <a:p>
                      <a:pPr algn="r" fontAlgn="b"/>
                      <a:endParaRPr lang="tr-TR" sz="2500" b="0" i="0" u="none" strike="noStrike" dirty="0">
                        <a:solidFill>
                          <a:srgbClr val="000000"/>
                        </a:solidFill>
                        <a:effectLst/>
                        <a:latin typeface="Calibri"/>
                      </a:endParaRPr>
                    </a:p>
                  </a:txBody>
                  <a:tcPr marL="9525" marR="9525" marT="9525" marB="0" anchor="b"/>
                </a:tc>
                <a:tc>
                  <a:txBody>
                    <a:bodyPr/>
                    <a:lstStyle/>
                    <a:p>
                      <a:pPr algn="r" fontAlgn="b"/>
                      <a:endParaRPr lang="tr-TR" sz="2500" b="0" i="0" u="none" strike="noStrike" dirty="0">
                        <a:solidFill>
                          <a:srgbClr val="000000"/>
                        </a:solidFill>
                        <a:effectLst/>
                        <a:latin typeface="Calibri"/>
                      </a:endParaRPr>
                    </a:p>
                  </a:txBody>
                  <a:tcPr marL="9525" marR="9525" marT="9525" marB="0" anchor="b"/>
                </a:tc>
                <a:tc>
                  <a:txBody>
                    <a:bodyPr/>
                    <a:lstStyle/>
                    <a:p>
                      <a:pPr algn="r" fontAlgn="b"/>
                      <a:endParaRPr lang="tr-TR" sz="2500" b="0" i="0" u="none" strike="noStrike" dirty="0">
                        <a:solidFill>
                          <a:srgbClr val="000000"/>
                        </a:solidFill>
                        <a:effectLst/>
                        <a:latin typeface="Calibri"/>
                      </a:endParaRPr>
                    </a:p>
                  </a:txBody>
                  <a:tcPr marL="9525" marR="9525" marT="9525" marB="0" anchor="b"/>
                </a:tc>
                <a:tc>
                  <a:txBody>
                    <a:bodyPr/>
                    <a:lstStyle/>
                    <a:p>
                      <a:pPr algn="r" fontAlgn="b"/>
                      <a:endParaRPr lang="tr-TR" sz="2500" b="0" i="0" u="none" strike="noStrike" dirty="0">
                        <a:solidFill>
                          <a:srgbClr val="000000"/>
                        </a:solidFill>
                        <a:effectLst/>
                        <a:latin typeface="Calibri"/>
                      </a:endParaRPr>
                    </a:p>
                  </a:txBody>
                  <a:tcPr marL="9525" marR="9525" marT="9525" marB="0" anchor="b"/>
                </a:tc>
              </a:tr>
              <a:tr h="370840">
                <a:tc>
                  <a:txBody>
                    <a:bodyPr/>
                    <a:lstStyle/>
                    <a:p>
                      <a:pPr algn="r" fontAlgn="b"/>
                      <a:r>
                        <a:rPr lang="tr-TR" sz="2500" b="0" i="0" u="none" strike="noStrike" dirty="0">
                          <a:solidFill>
                            <a:srgbClr val="000000"/>
                          </a:solidFill>
                          <a:effectLst/>
                          <a:latin typeface="Calibri"/>
                        </a:rPr>
                        <a:t>0</a:t>
                      </a:r>
                    </a:p>
                  </a:txBody>
                  <a:tcPr marL="9525" marR="9525" marT="9525" marB="0" anchor="b"/>
                </a:tc>
                <a:tc>
                  <a:txBody>
                    <a:bodyPr/>
                    <a:lstStyle/>
                    <a:p>
                      <a:pPr algn="r" fontAlgn="b"/>
                      <a:r>
                        <a:rPr lang="tr-TR" sz="2500" b="0" i="0" u="none" strike="noStrike" dirty="0">
                          <a:solidFill>
                            <a:srgbClr val="000000"/>
                          </a:solidFill>
                          <a:effectLst/>
                          <a:latin typeface="Calibri"/>
                        </a:rPr>
                        <a:t>0</a:t>
                      </a:r>
                    </a:p>
                  </a:txBody>
                  <a:tcPr marL="9525" marR="9525" marT="9525" marB="0" anchor="b"/>
                </a:tc>
                <a:tc>
                  <a:txBody>
                    <a:bodyPr/>
                    <a:lstStyle/>
                    <a:p>
                      <a:pPr algn="r" fontAlgn="b"/>
                      <a:r>
                        <a:rPr lang="tr-TR" sz="2500" b="0" i="0" u="none" strike="noStrike" dirty="0">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85</a:t>
                      </a:r>
                    </a:p>
                  </a:txBody>
                  <a:tcPr marL="9525" marR="9525" marT="9525" marB="0" anchor="b"/>
                </a:tc>
                <a:tc>
                  <a:txBody>
                    <a:bodyPr/>
                    <a:lstStyle/>
                    <a:p>
                      <a:pPr algn="r" fontAlgn="b"/>
                      <a:r>
                        <a:rPr lang="tr-TR" sz="2500" b="0" i="0" u="none" strike="noStrike" dirty="0">
                          <a:solidFill>
                            <a:srgbClr val="000000"/>
                          </a:solidFill>
                          <a:effectLst/>
                          <a:latin typeface="Calibri"/>
                        </a:rPr>
                        <a:t>90</a:t>
                      </a:r>
                    </a:p>
                  </a:txBody>
                  <a:tcPr marL="9525" marR="9525" marT="9525" marB="0" anchor="b"/>
                </a:tc>
                <a:tc>
                  <a:txBody>
                    <a:bodyPr/>
                    <a:lstStyle/>
                    <a:p>
                      <a:pPr algn="r" fontAlgn="b"/>
                      <a:r>
                        <a:rPr lang="tr-TR" sz="2500" b="0" i="0" u="none" strike="noStrike" dirty="0">
                          <a:solidFill>
                            <a:srgbClr val="000000"/>
                          </a:solidFill>
                          <a:effectLst/>
                          <a:latin typeface="Calibri"/>
                        </a:rPr>
                        <a:t>60</a:t>
                      </a:r>
                    </a:p>
                  </a:txBody>
                  <a:tcPr marL="9525" marR="9525" marT="9525" marB="0" anchor="b"/>
                </a:tc>
              </a:tr>
              <a:tr h="370840">
                <a:tc>
                  <a:txBody>
                    <a:bodyPr/>
                    <a:lstStyle/>
                    <a:p>
                      <a:pPr algn="r" fontAlgn="b"/>
                      <a:r>
                        <a:rPr lang="tr-TR" sz="2500" b="0" i="0" u="none" strike="noStrike" dirty="0">
                          <a:solidFill>
                            <a:srgbClr val="000000"/>
                          </a:solidFill>
                          <a:effectLst/>
                          <a:latin typeface="Calibri"/>
                        </a:rPr>
                        <a:t>0</a:t>
                      </a:r>
                    </a:p>
                  </a:txBody>
                  <a:tcPr marL="9525" marR="9525" marT="9525" marB="0" anchor="b"/>
                </a:tc>
                <a:tc>
                  <a:txBody>
                    <a:bodyPr/>
                    <a:lstStyle/>
                    <a:p>
                      <a:pPr algn="r" fontAlgn="b"/>
                      <a:r>
                        <a:rPr lang="tr-TR" sz="2500" b="0" i="0" u="none" strike="noStrike" dirty="0">
                          <a:solidFill>
                            <a:srgbClr val="000000"/>
                          </a:solidFill>
                          <a:effectLst/>
                          <a:latin typeface="Calibri"/>
                        </a:rPr>
                        <a:t>25</a:t>
                      </a:r>
                    </a:p>
                  </a:txBody>
                  <a:tcPr marL="9525" marR="9525" marT="9525" marB="0" anchor="b"/>
                </a:tc>
                <a:tc>
                  <a:txBody>
                    <a:bodyPr/>
                    <a:lstStyle/>
                    <a:p>
                      <a:pPr algn="r" fontAlgn="b"/>
                      <a:r>
                        <a:rPr lang="tr-TR" sz="2500" b="0" i="0" u="none" strike="noStrike" dirty="0">
                          <a:solidFill>
                            <a:srgbClr val="000000"/>
                          </a:solidFill>
                          <a:effectLst/>
                          <a:latin typeface="Calibri"/>
                        </a:rPr>
                        <a:t>75</a:t>
                      </a:r>
                    </a:p>
                  </a:txBody>
                  <a:tcPr marL="9525" marR="9525" marT="9525" marB="0" anchor="b"/>
                </a:tc>
                <a:tc>
                  <a:txBody>
                    <a:bodyPr/>
                    <a:lstStyle/>
                    <a:p>
                      <a:pPr algn="r" fontAlgn="b"/>
                      <a:r>
                        <a:rPr lang="tr-TR" sz="2500" b="0" i="0" u="none" strike="noStrike" dirty="0">
                          <a:solidFill>
                            <a:srgbClr val="000000"/>
                          </a:solidFill>
                          <a:effectLst/>
                          <a:latin typeface="Calibri"/>
                        </a:rPr>
                        <a:t>70</a:t>
                      </a:r>
                    </a:p>
                  </a:txBody>
                  <a:tcPr marL="9525" marR="9525" marT="9525" marB="0" anchor="b"/>
                </a:tc>
                <a:tc>
                  <a:txBody>
                    <a:bodyPr/>
                    <a:lstStyle/>
                    <a:p>
                      <a:pPr algn="r" fontAlgn="b"/>
                      <a:r>
                        <a:rPr lang="tr-TR" sz="2500" b="0" i="0" u="none" strike="noStrike" dirty="0">
                          <a:solidFill>
                            <a:srgbClr val="000000"/>
                          </a:solidFill>
                          <a:effectLst/>
                          <a:latin typeface="Calibri"/>
                        </a:rPr>
                        <a:t>60</a:t>
                      </a:r>
                    </a:p>
                  </a:txBody>
                  <a:tcPr marL="9525" marR="9525" marT="9525" marB="0" anchor="b"/>
                </a:tc>
                <a:tc>
                  <a:txBody>
                    <a:bodyPr/>
                    <a:lstStyle/>
                    <a:p>
                      <a:pPr algn="r" fontAlgn="b"/>
                      <a:r>
                        <a:rPr lang="tr-TR" sz="2500" b="0" i="0" u="none" strike="noStrike" dirty="0">
                          <a:solidFill>
                            <a:srgbClr val="000000"/>
                          </a:solidFill>
                          <a:effectLst/>
                          <a:latin typeface="Calibri"/>
                        </a:rPr>
                        <a:t>90</a:t>
                      </a:r>
                    </a:p>
                  </a:txBody>
                  <a:tcPr marL="9525" marR="9525" marT="9525" marB="0" anchor="b"/>
                </a:tc>
              </a:tr>
              <a:tr h="370840">
                <a:tc>
                  <a:txBody>
                    <a:bodyPr/>
                    <a:lstStyle/>
                    <a:p>
                      <a:pPr algn="r" fontAlgn="b"/>
                      <a:r>
                        <a:rPr lang="tr-TR" sz="2500" b="0" i="0" u="none" strike="noStrike">
                          <a:solidFill>
                            <a:srgbClr val="000000"/>
                          </a:solidFill>
                          <a:effectLst/>
                          <a:latin typeface="Calibri"/>
                        </a:rPr>
                        <a:t>0</a:t>
                      </a:r>
                    </a:p>
                  </a:txBody>
                  <a:tcPr marL="9525" marR="9525" marT="9525" marB="0" anchor="b"/>
                </a:tc>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dirty="0">
                          <a:solidFill>
                            <a:srgbClr val="000000"/>
                          </a:solidFill>
                          <a:effectLst/>
                          <a:latin typeface="Calibri"/>
                        </a:rPr>
                        <a:t>74</a:t>
                      </a:r>
                    </a:p>
                  </a:txBody>
                  <a:tcPr marL="9525" marR="9525" marT="9525" marB="0" anchor="b"/>
                </a:tc>
                <a:tc>
                  <a:txBody>
                    <a:bodyPr/>
                    <a:lstStyle/>
                    <a:p>
                      <a:pPr algn="r" fontAlgn="b"/>
                      <a:r>
                        <a:rPr lang="tr-TR" sz="2500" b="0" i="0" u="none" strike="noStrike" dirty="0">
                          <a:solidFill>
                            <a:srgbClr val="000000"/>
                          </a:solidFill>
                          <a:effectLst/>
                          <a:latin typeface="Calibri"/>
                        </a:rPr>
                        <a:t>35</a:t>
                      </a:r>
                    </a:p>
                  </a:txBody>
                  <a:tcPr marL="9525" marR="9525" marT="9525" marB="0" anchor="b"/>
                </a:tc>
                <a:tc>
                  <a:txBody>
                    <a:bodyPr/>
                    <a:lstStyle/>
                    <a:p>
                      <a:pPr algn="r" fontAlgn="b"/>
                      <a:r>
                        <a:rPr lang="tr-TR" sz="2500" b="0" i="0" u="none" strike="noStrike" dirty="0">
                          <a:solidFill>
                            <a:srgbClr val="000000"/>
                          </a:solidFill>
                          <a:effectLst/>
                          <a:latin typeface="Calibri"/>
                        </a:rPr>
                        <a:t>67</a:t>
                      </a:r>
                    </a:p>
                  </a:txBody>
                  <a:tcPr marL="9525" marR="9525" marT="9525" marB="0" anchor="b"/>
                </a:tc>
                <a:tc>
                  <a:txBody>
                    <a:bodyPr/>
                    <a:lstStyle/>
                    <a:p>
                      <a:pPr algn="r" fontAlgn="b"/>
                      <a:r>
                        <a:rPr lang="tr-TR" sz="2500" b="0" i="0" u="none" strike="noStrike">
                          <a:solidFill>
                            <a:srgbClr val="000000"/>
                          </a:solidFill>
                          <a:effectLst/>
                          <a:latin typeface="Calibri"/>
                        </a:rPr>
                        <a:t>85</a:t>
                      </a:r>
                    </a:p>
                  </a:txBody>
                  <a:tcPr marL="9525" marR="9525" marT="9525" marB="0" anchor="b"/>
                </a:tc>
              </a:tr>
              <a:tr h="370840">
                <a:tc>
                  <a:txBody>
                    <a:bodyPr/>
                    <a:lstStyle/>
                    <a:p>
                      <a:pPr algn="r" fontAlgn="b"/>
                      <a:r>
                        <a:rPr lang="tr-TR" sz="2500" b="0" i="0" u="none" strike="noStrike">
                          <a:solidFill>
                            <a:srgbClr val="000000"/>
                          </a:solidFill>
                          <a:effectLst/>
                          <a:latin typeface="Calibri"/>
                        </a:rPr>
                        <a:t>0</a:t>
                      </a:r>
                    </a:p>
                  </a:txBody>
                  <a:tcPr marL="9525" marR="9525" marT="9525" marB="0" anchor="b"/>
                </a:tc>
                <a:tc>
                  <a:txBody>
                    <a:bodyPr/>
                    <a:lstStyle/>
                    <a:p>
                      <a:pPr algn="r" fontAlgn="b"/>
                      <a:r>
                        <a:rPr lang="tr-TR" sz="2500" b="0" i="0" u="none" strike="noStrike">
                          <a:solidFill>
                            <a:srgbClr val="000000"/>
                          </a:solidFill>
                          <a:effectLst/>
                          <a:latin typeface="Calibri"/>
                        </a:rPr>
                        <a:t>0</a:t>
                      </a:r>
                    </a:p>
                  </a:txBody>
                  <a:tcPr marL="9525" marR="9525" marT="9525" marB="0" anchor="b"/>
                </a:tc>
                <a:tc>
                  <a:txBody>
                    <a:bodyPr/>
                    <a:lstStyle/>
                    <a:p>
                      <a:pPr algn="r" fontAlgn="b"/>
                      <a:r>
                        <a:rPr lang="tr-TR" sz="2500" b="0" i="0" u="none" strike="noStrike">
                          <a:solidFill>
                            <a:srgbClr val="000000"/>
                          </a:solidFill>
                          <a:effectLst/>
                          <a:latin typeface="Calibri"/>
                        </a:rPr>
                        <a:t>72</a:t>
                      </a:r>
                    </a:p>
                  </a:txBody>
                  <a:tcPr marL="9525" marR="9525" marT="9525" marB="0" anchor="b"/>
                </a:tc>
                <a:tc>
                  <a:txBody>
                    <a:bodyPr/>
                    <a:lstStyle/>
                    <a:p>
                      <a:pPr algn="r" fontAlgn="b"/>
                      <a:r>
                        <a:rPr lang="tr-TR" sz="2500" b="0" i="0" u="none" strike="noStrike">
                          <a:solidFill>
                            <a:srgbClr val="000000"/>
                          </a:solidFill>
                          <a:effectLst/>
                          <a:latin typeface="Calibri"/>
                        </a:rPr>
                        <a:t>87</a:t>
                      </a:r>
                    </a:p>
                  </a:txBody>
                  <a:tcPr marL="9525" marR="9525" marT="9525" marB="0" anchor="b"/>
                </a:tc>
                <a:tc>
                  <a:txBody>
                    <a:bodyPr/>
                    <a:lstStyle/>
                    <a:p>
                      <a:pPr algn="r" fontAlgn="b"/>
                      <a:r>
                        <a:rPr lang="tr-TR" sz="2500" b="0" i="0" u="none" strike="noStrike">
                          <a:solidFill>
                            <a:srgbClr val="000000"/>
                          </a:solidFill>
                          <a:effectLst/>
                          <a:latin typeface="Calibri"/>
                        </a:rPr>
                        <a:t>36</a:t>
                      </a:r>
                    </a:p>
                  </a:txBody>
                  <a:tcPr marL="9525" marR="9525" marT="9525" marB="0" anchor="b"/>
                </a:tc>
                <a:tc>
                  <a:txBody>
                    <a:bodyPr/>
                    <a:lstStyle/>
                    <a:p>
                      <a:pPr algn="r" fontAlgn="b"/>
                      <a:r>
                        <a:rPr lang="tr-TR" sz="2500" b="0" i="0" u="none" strike="noStrike">
                          <a:solidFill>
                            <a:srgbClr val="000000"/>
                          </a:solidFill>
                          <a:effectLst/>
                          <a:latin typeface="Calibri"/>
                        </a:rPr>
                        <a:t>0</a:t>
                      </a:r>
                    </a:p>
                  </a:txBody>
                  <a:tcPr marL="9525" marR="9525" marT="9525" marB="0" anchor="b"/>
                </a:tc>
              </a:tr>
              <a:tr h="370840">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35</a:t>
                      </a:r>
                    </a:p>
                  </a:txBody>
                  <a:tcPr marL="9525" marR="9525" marT="9525" marB="0" anchor="b"/>
                </a:tc>
                <a:tc>
                  <a:txBody>
                    <a:bodyPr/>
                    <a:lstStyle/>
                    <a:p>
                      <a:pPr algn="r" fontAlgn="b"/>
                      <a:r>
                        <a:rPr lang="tr-TR" sz="2500" b="0" i="0" u="none" strike="noStrike">
                          <a:solidFill>
                            <a:srgbClr val="000000"/>
                          </a:solidFill>
                          <a:effectLst/>
                          <a:latin typeface="Calibri"/>
                        </a:rPr>
                        <a:t>30</a:t>
                      </a:r>
                    </a:p>
                  </a:txBody>
                  <a:tcPr marL="9525" marR="9525" marT="9525" marB="0" anchor="b"/>
                </a:tc>
                <a:tc>
                  <a:txBody>
                    <a:bodyPr/>
                    <a:lstStyle/>
                    <a:p>
                      <a:pPr algn="r" fontAlgn="b"/>
                      <a:r>
                        <a:rPr lang="tr-TR" sz="2500" b="0" i="0" u="none" strike="noStrike">
                          <a:solidFill>
                            <a:srgbClr val="000000"/>
                          </a:solidFill>
                          <a:effectLst/>
                          <a:latin typeface="Calibri"/>
                        </a:rPr>
                        <a:t>65</a:t>
                      </a:r>
                    </a:p>
                  </a:txBody>
                  <a:tcPr marL="9525" marR="9525" marT="9525" marB="0" anchor="b"/>
                </a:tc>
                <a:tc>
                  <a:txBody>
                    <a:bodyPr/>
                    <a:lstStyle/>
                    <a:p>
                      <a:pPr algn="r" fontAlgn="b"/>
                      <a:r>
                        <a:rPr lang="tr-TR" sz="2500" b="0" i="0" u="none" strike="noStrike">
                          <a:solidFill>
                            <a:srgbClr val="000000"/>
                          </a:solidFill>
                          <a:effectLst/>
                          <a:latin typeface="Calibri"/>
                        </a:rPr>
                        <a:t>70</a:t>
                      </a:r>
                    </a:p>
                  </a:txBody>
                  <a:tcPr marL="9525" marR="9525" marT="9525" marB="0" anchor="b"/>
                </a:tc>
                <a:tc>
                  <a:txBody>
                    <a:bodyPr/>
                    <a:lstStyle/>
                    <a:p>
                      <a:pPr algn="r" fontAlgn="b"/>
                      <a:r>
                        <a:rPr lang="tr-TR" sz="2500" b="0" i="0" u="none" strike="noStrike">
                          <a:solidFill>
                            <a:srgbClr val="000000"/>
                          </a:solidFill>
                          <a:effectLst/>
                          <a:latin typeface="Calibri"/>
                        </a:rPr>
                        <a:t>0</a:t>
                      </a:r>
                    </a:p>
                  </a:txBody>
                  <a:tcPr marL="9525" marR="9525" marT="9525" marB="0" anchor="b"/>
                </a:tc>
              </a:tr>
              <a:tr h="370840">
                <a:tc>
                  <a:txBody>
                    <a:bodyPr/>
                    <a:lstStyle/>
                    <a:p>
                      <a:pPr algn="r" fontAlgn="b"/>
                      <a:r>
                        <a:rPr lang="tr-TR" sz="2500" b="0" i="0" u="none" strike="noStrike">
                          <a:solidFill>
                            <a:srgbClr val="000000"/>
                          </a:solidFill>
                          <a:effectLst/>
                          <a:latin typeface="Calibri"/>
                        </a:rPr>
                        <a:t>0</a:t>
                      </a:r>
                    </a:p>
                  </a:txBody>
                  <a:tcPr marL="9525" marR="9525" marT="9525" marB="0" anchor="b"/>
                </a:tc>
                <a:tc>
                  <a:txBody>
                    <a:bodyPr/>
                    <a:lstStyle/>
                    <a:p>
                      <a:pPr algn="r" fontAlgn="b"/>
                      <a:r>
                        <a:rPr lang="tr-TR" sz="2500" b="0" i="0" u="none" strike="noStrike">
                          <a:solidFill>
                            <a:srgbClr val="000000"/>
                          </a:solidFill>
                          <a:effectLst/>
                          <a:latin typeface="Calibri"/>
                        </a:rPr>
                        <a:t>70</a:t>
                      </a:r>
                    </a:p>
                  </a:txBody>
                  <a:tcPr marL="9525" marR="9525" marT="9525" marB="0" anchor="b"/>
                </a:tc>
                <a:tc>
                  <a:txBody>
                    <a:bodyPr/>
                    <a:lstStyle/>
                    <a:p>
                      <a:pPr algn="r" fontAlgn="b"/>
                      <a:r>
                        <a:rPr lang="tr-TR" sz="2500" b="0" i="0" u="none" strike="noStrike">
                          <a:solidFill>
                            <a:srgbClr val="000000"/>
                          </a:solidFill>
                          <a:effectLst/>
                          <a:latin typeface="Calibri"/>
                        </a:rPr>
                        <a:t>20</a:t>
                      </a:r>
                    </a:p>
                  </a:txBody>
                  <a:tcPr marL="9525" marR="9525" marT="9525" marB="0" anchor="b"/>
                </a:tc>
                <a:tc>
                  <a:txBody>
                    <a:bodyPr/>
                    <a:lstStyle/>
                    <a:p>
                      <a:pPr algn="r" fontAlgn="b"/>
                      <a:r>
                        <a:rPr lang="tr-TR" sz="2500" b="0" i="0" u="none" strike="noStrike">
                          <a:solidFill>
                            <a:srgbClr val="000000"/>
                          </a:solidFill>
                          <a:effectLst/>
                          <a:latin typeface="Calibri"/>
                        </a:rPr>
                        <a:t>85</a:t>
                      </a:r>
                    </a:p>
                  </a:txBody>
                  <a:tcPr marL="9525" marR="9525" marT="9525" marB="0" anchor="b"/>
                </a:tc>
                <a:tc>
                  <a:txBody>
                    <a:bodyPr/>
                    <a:lstStyle/>
                    <a:p>
                      <a:pPr algn="r" fontAlgn="b"/>
                      <a:r>
                        <a:rPr lang="tr-TR" sz="2500" b="0" i="0" u="none" strike="noStrike">
                          <a:solidFill>
                            <a:srgbClr val="000000"/>
                          </a:solidFill>
                          <a:effectLst/>
                          <a:latin typeface="Calibri"/>
                        </a:rPr>
                        <a:t>95</a:t>
                      </a:r>
                    </a:p>
                  </a:txBody>
                  <a:tcPr marL="9525" marR="9525" marT="9525" marB="0" anchor="b"/>
                </a:tc>
                <a:tc>
                  <a:txBody>
                    <a:bodyPr/>
                    <a:lstStyle/>
                    <a:p>
                      <a:pPr algn="r" fontAlgn="b"/>
                      <a:r>
                        <a:rPr lang="tr-TR" sz="2500" b="0" i="0" u="none" strike="noStrike">
                          <a:solidFill>
                            <a:srgbClr val="000000"/>
                          </a:solidFill>
                          <a:effectLst/>
                          <a:latin typeface="Calibri"/>
                        </a:rPr>
                        <a:t>70</a:t>
                      </a:r>
                    </a:p>
                  </a:txBody>
                  <a:tcPr marL="9525" marR="9525" marT="9525" marB="0" anchor="b"/>
                </a:tc>
              </a:tr>
              <a:tr h="370840">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87</a:t>
                      </a:r>
                    </a:p>
                  </a:txBody>
                  <a:tcPr marL="9525" marR="9525" marT="9525" marB="0" anchor="b"/>
                </a:tc>
                <a:tc>
                  <a:txBody>
                    <a:bodyPr/>
                    <a:lstStyle/>
                    <a:p>
                      <a:pPr algn="r" fontAlgn="b"/>
                      <a:r>
                        <a:rPr lang="tr-TR" sz="2500" b="0" i="0" u="none" strike="noStrike">
                          <a:solidFill>
                            <a:srgbClr val="000000"/>
                          </a:solidFill>
                          <a:effectLst/>
                          <a:latin typeface="Calibri"/>
                        </a:rPr>
                        <a:t>65</a:t>
                      </a:r>
                    </a:p>
                  </a:txBody>
                  <a:tcPr marL="9525" marR="9525" marT="9525" marB="0" anchor="b"/>
                </a:tc>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72</a:t>
                      </a:r>
                    </a:p>
                  </a:txBody>
                  <a:tcPr marL="9525" marR="9525" marT="9525" marB="0" anchor="b"/>
                </a:tc>
                <a:tc>
                  <a:txBody>
                    <a:bodyPr/>
                    <a:lstStyle/>
                    <a:p>
                      <a:pPr algn="r" fontAlgn="b"/>
                      <a:r>
                        <a:rPr lang="tr-TR" sz="2500" b="0" i="0" u="none" strike="noStrike">
                          <a:solidFill>
                            <a:srgbClr val="000000"/>
                          </a:solidFill>
                          <a:effectLst/>
                          <a:latin typeface="Calibri"/>
                        </a:rPr>
                        <a:t>89</a:t>
                      </a:r>
                    </a:p>
                  </a:txBody>
                  <a:tcPr marL="9525" marR="9525" marT="9525" marB="0" anchor="b"/>
                </a:tc>
              </a:tr>
              <a:tr h="370840">
                <a:tc>
                  <a:txBody>
                    <a:bodyPr/>
                    <a:lstStyle/>
                    <a:p>
                      <a:pPr algn="r" fontAlgn="b"/>
                      <a:r>
                        <a:rPr lang="tr-TR" sz="2500" b="0" i="0" u="none" strike="noStrike">
                          <a:solidFill>
                            <a:srgbClr val="000000"/>
                          </a:solidFill>
                          <a:effectLst/>
                          <a:latin typeface="Calibri"/>
                        </a:rPr>
                        <a:t>0</a:t>
                      </a:r>
                    </a:p>
                  </a:txBody>
                  <a:tcPr marL="9525" marR="9525" marT="9525" marB="0" anchor="b"/>
                </a:tc>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86</a:t>
                      </a:r>
                    </a:p>
                  </a:txBody>
                  <a:tcPr marL="9525" marR="9525" marT="9525" marB="0" anchor="b"/>
                </a:tc>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90</a:t>
                      </a:r>
                    </a:p>
                  </a:txBody>
                  <a:tcPr marL="9525" marR="9525" marT="9525" marB="0" anchor="b"/>
                </a:tc>
              </a:tr>
              <a:tr h="370840">
                <a:tc>
                  <a:txBody>
                    <a:bodyPr/>
                    <a:lstStyle/>
                    <a:p>
                      <a:pPr algn="r" fontAlgn="b"/>
                      <a:r>
                        <a:rPr lang="tr-TR" sz="2500" b="0" i="0" u="none" strike="noStrike">
                          <a:solidFill>
                            <a:srgbClr val="000000"/>
                          </a:solidFill>
                          <a:effectLst/>
                          <a:latin typeface="Calibri"/>
                        </a:rPr>
                        <a:t>0</a:t>
                      </a:r>
                    </a:p>
                  </a:txBody>
                  <a:tcPr marL="9525" marR="9525" marT="9525" marB="0" anchor="b"/>
                </a:tc>
                <a:tc>
                  <a:txBody>
                    <a:bodyPr/>
                    <a:lstStyle/>
                    <a:p>
                      <a:pPr algn="r" fontAlgn="b"/>
                      <a:r>
                        <a:rPr lang="tr-TR" sz="2500" b="0" i="0" u="none" strike="noStrike">
                          <a:solidFill>
                            <a:srgbClr val="000000"/>
                          </a:solidFill>
                          <a:effectLst/>
                          <a:latin typeface="Calibri"/>
                        </a:rPr>
                        <a:t>80</a:t>
                      </a:r>
                    </a:p>
                  </a:txBody>
                  <a:tcPr marL="9525" marR="9525" marT="9525" marB="0" anchor="b"/>
                </a:tc>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82</a:t>
                      </a:r>
                    </a:p>
                  </a:txBody>
                  <a:tcPr marL="9525" marR="9525" marT="9525" marB="0" anchor="b"/>
                </a:tc>
                <a:tc>
                  <a:txBody>
                    <a:bodyPr/>
                    <a:lstStyle/>
                    <a:p>
                      <a:pPr algn="r" fontAlgn="b"/>
                      <a:r>
                        <a:rPr lang="tr-TR" sz="2500" b="0" i="0" u="none" strike="noStrike">
                          <a:solidFill>
                            <a:srgbClr val="000000"/>
                          </a:solidFill>
                          <a:effectLst/>
                          <a:latin typeface="Calibri"/>
                        </a:rPr>
                        <a:t>0</a:t>
                      </a:r>
                    </a:p>
                  </a:txBody>
                  <a:tcPr marL="9525" marR="9525" marT="9525" marB="0" anchor="b"/>
                </a:tc>
              </a:tr>
              <a:tr h="370840">
                <a:tc>
                  <a:txBody>
                    <a:bodyPr/>
                    <a:lstStyle/>
                    <a:p>
                      <a:pPr algn="r" fontAlgn="b"/>
                      <a:r>
                        <a:rPr lang="tr-TR" sz="2500" b="0" i="0" u="none" strike="noStrike">
                          <a:solidFill>
                            <a:srgbClr val="000000"/>
                          </a:solidFill>
                          <a:effectLst/>
                          <a:latin typeface="Calibri"/>
                        </a:rPr>
                        <a:t>72</a:t>
                      </a:r>
                    </a:p>
                  </a:txBody>
                  <a:tcPr marL="9525" marR="9525" marT="9525" marB="0" anchor="b"/>
                </a:tc>
                <a:tc>
                  <a:txBody>
                    <a:bodyPr/>
                    <a:lstStyle/>
                    <a:p>
                      <a:pPr algn="r" fontAlgn="b"/>
                      <a:r>
                        <a:rPr lang="tr-TR" sz="2500" b="0" i="0" u="none" strike="noStrike">
                          <a:solidFill>
                            <a:srgbClr val="000000"/>
                          </a:solidFill>
                          <a:effectLst/>
                          <a:latin typeface="Calibri"/>
                        </a:rPr>
                        <a:t>95</a:t>
                      </a:r>
                    </a:p>
                  </a:txBody>
                  <a:tcPr marL="9525" marR="9525" marT="9525" marB="0" anchor="b"/>
                </a:tc>
                <a:tc>
                  <a:txBody>
                    <a:bodyPr/>
                    <a:lstStyle/>
                    <a:p>
                      <a:pPr algn="r" fontAlgn="b"/>
                      <a:r>
                        <a:rPr lang="tr-TR" sz="2500" b="0" i="0" u="none" strike="noStrike">
                          <a:solidFill>
                            <a:srgbClr val="000000"/>
                          </a:solidFill>
                          <a:effectLst/>
                          <a:latin typeface="Calibri"/>
                        </a:rPr>
                        <a:t>95</a:t>
                      </a:r>
                    </a:p>
                  </a:txBody>
                  <a:tcPr marL="9525" marR="9525" marT="9525" marB="0" anchor="b"/>
                </a:tc>
                <a:tc>
                  <a:txBody>
                    <a:bodyPr/>
                    <a:lstStyle/>
                    <a:p>
                      <a:pPr algn="r" fontAlgn="b"/>
                      <a:r>
                        <a:rPr lang="tr-TR" sz="2500" b="0" i="0" u="none" strike="noStrike">
                          <a:solidFill>
                            <a:srgbClr val="000000"/>
                          </a:solidFill>
                          <a:effectLst/>
                          <a:latin typeface="Calibri"/>
                        </a:rPr>
                        <a:t>85</a:t>
                      </a:r>
                    </a:p>
                  </a:txBody>
                  <a:tcPr marL="9525" marR="9525" marT="9525" marB="0" anchor="b"/>
                </a:tc>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l" fontAlgn="b"/>
                      <a:endParaRPr lang="tr-TR" sz="2500" b="0" i="0" u="none" strike="noStrike">
                        <a:solidFill>
                          <a:srgbClr val="000000"/>
                        </a:solidFill>
                        <a:effectLst/>
                        <a:latin typeface="Calibri"/>
                      </a:endParaRPr>
                    </a:p>
                  </a:txBody>
                  <a:tcPr marL="9525" marR="9525" marT="9525" marB="0" anchor="b"/>
                </a:tc>
              </a:tr>
              <a:tr h="370840">
                <a:tc>
                  <a:txBody>
                    <a:bodyPr/>
                    <a:lstStyle/>
                    <a:p>
                      <a:pPr algn="r" fontAlgn="b"/>
                      <a:r>
                        <a:rPr lang="tr-TR" sz="2500" b="0" i="0" u="none" strike="noStrike" dirty="0">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70</a:t>
                      </a:r>
                    </a:p>
                  </a:txBody>
                  <a:tcPr marL="9525" marR="9525" marT="9525" marB="0" anchor="b"/>
                </a:tc>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85</a:t>
                      </a:r>
                    </a:p>
                  </a:txBody>
                  <a:tcPr marL="9525" marR="9525" marT="9525" marB="0" anchor="b"/>
                </a:tc>
                <a:tc>
                  <a:txBody>
                    <a:bodyPr/>
                    <a:lstStyle/>
                    <a:p>
                      <a:pPr algn="r" fontAlgn="b"/>
                      <a:r>
                        <a:rPr lang="tr-TR" sz="2500" b="0" i="0" u="none" strike="noStrike">
                          <a:solidFill>
                            <a:srgbClr val="000000"/>
                          </a:solidFill>
                          <a:effectLst/>
                          <a:latin typeface="Calibri"/>
                        </a:rPr>
                        <a:t>30</a:t>
                      </a:r>
                    </a:p>
                  </a:txBody>
                  <a:tcPr marL="9525" marR="9525" marT="9525" marB="0" anchor="b"/>
                </a:tc>
                <a:tc>
                  <a:txBody>
                    <a:bodyPr/>
                    <a:lstStyle/>
                    <a:p>
                      <a:pPr algn="l" fontAlgn="b"/>
                      <a:endParaRPr lang="tr-TR" sz="2500" b="0" i="0" u="none" strike="noStrike">
                        <a:solidFill>
                          <a:srgbClr val="000000"/>
                        </a:solidFill>
                        <a:effectLst/>
                        <a:latin typeface="Calibri"/>
                      </a:endParaRPr>
                    </a:p>
                  </a:txBody>
                  <a:tcPr marL="9525" marR="9525" marT="9525" marB="0" anchor="b"/>
                </a:tc>
              </a:tr>
              <a:tr h="370840">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60</a:t>
                      </a:r>
                    </a:p>
                  </a:txBody>
                  <a:tcPr marL="9525" marR="9525" marT="9525" marB="0" anchor="b"/>
                </a:tc>
                <a:tc>
                  <a:txBody>
                    <a:bodyPr/>
                    <a:lstStyle/>
                    <a:p>
                      <a:pPr algn="r" fontAlgn="b"/>
                      <a:r>
                        <a:rPr lang="tr-TR" sz="2500" b="0" i="0" u="none" strike="noStrike">
                          <a:solidFill>
                            <a:srgbClr val="000000"/>
                          </a:solidFill>
                          <a:effectLst/>
                          <a:latin typeface="Calibri"/>
                        </a:rPr>
                        <a:t>0</a:t>
                      </a:r>
                    </a:p>
                  </a:txBody>
                  <a:tcPr marL="9525" marR="9525" marT="9525" marB="0" anchor="b"/>
                </a:tc>
                <a:tc>
                  <a:txBody>
                    <a:bodyPr/>
                    <a:lstStyle/>
                    <a:p>
                      <a:pPr algn="r" fontAlgn="b"/>
                      <a:r>
                        <a:rPr lang="tr-TR" sz="2500" b="0" i="0" u="none" strike="noStrike">
                          <a:solidFill>
                            <a:srgbClr val="000000"/>
                          </a:solidFill>
                          <a:effectLst/>
                          <a:latin typeface="Calibri"/>
                        </a:rPr>
                        <a:t>75</a:t>
                      </a:r>
                    </a:p>
                  </a:txBody>
                  <a:tcPr marL="9525" marR="9525" marT="9525" marB="0" anchor="b"/>
                </a:tc>
                <a:tc>
                  <a:txBody>
                    <a:bodyPr/>
                    <a:lstStyle/>
                    <a:p>
                      <a:pPr algn="r" fontAlgn="b"/>
                      <a:r>
                        <a:rPr lang="tr-TR" sz="2500" b="0" i="0" u="none" strike="noStrike">
                          <a:solidFill>
                            <a:srgbClr val="000000"/>
                          </a:solidFill>
                          <a:effectLst/>
                          <a:latin typeface="Calibri"/>
                        </a:rPr>
                        <a:t>65</a:t>
                      </a:r>
                    </a:p>
                  </a:txBody>
                  <a:tcPr marL="9525" marR="9525" marT="9525" marB="0" anchor="b"/>
                </a:tc>
                <a:tc>
                  <a:txBody>
                    <a:bodyPr/>
                    <a:lstStyle/>
                    <a:p>
                      <a:pPr algn="l" fontAlgn="b"/>
                      <a:endParaRPr lang="tr-TR" sz="2500" b="0" i="0" u="none" strike="noStrike" dirty="0">
                        <a:solidFill>
                          <a:srgbClr val="000000"/>
                        </a:solidFill>
                        <a:effectLst/>
                        <a:latin typeface="Calibri"/>
                      </a:endParaRPr>
                    </a:p>
                  </a:txBody>
                  <a:tcPr marL="9525" marR="9525" marT="9525" marB="0" anchor="b"/>
                </a:tc>
              </a:tr>
            </a:tbl>
          </a:graphicData>
        </a:graphic>
      </p:graphicFrame>
      <p:sp>
        <p:nvSpPr>
          <p:cNvPr id="4" name="Slide Number Placeholder 3"/>
          <p:cNvSpPr>
            <a:spLocks noGrp="1"/>
          </p:cNvSpPr>
          <p:nvPr>
            <p:ph type="sldNum" sz="quarter" idx="10"/>
          </p:nvPr>
        </p:nvSpPr>
        <p:spPr/>
        <p:txBody>
          <a:bodyPr/>
          <a:lstStyle/>
          <a:p>
            <a:pPr>
              <a:defRPr/>
            </a:pPr>
            <a:r>
              <a:rPr lang="en-US"/>
              <a:t>Chap 3-</a:t>
            </a:r>
            <a:fld id="{D6E39659-AF5F-4D0D-B7A2-3D20289363AA}" type="slidenum">
              <a:rPr lang="en-US"/>
              <a:pPr>
                <a:defRPr/>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Example</a:t>
            </a:r>
            <a:endParaRPr lang="tr-TR" dirty="0"/>
          </a:p>
        </p:txBody>
      </p:sp>
      <p:sp>
        <p:nvSpPr>
          <p:cNvPr id="3" name="Content Placeholder 2"/>
          <p:cNvSpPr>
            <a:spLocks noGrp="1"/>
          </p:cNvSpPr>
          <p:nvPr>
            <p:ph idx="1"/>
          </p:nvPr>
        </p:nvSpPr>
        <p:spPr>
          <a:xfrm>
            <a:off x="762000" y="1371600"/>
            <a:ext cx="8077200" cy="4114800"/>
          </a:xfrm>
        </p:spPr>
        <p:txBody>
          <a:bodyPr/>
          <a:lstStyle/>
          <a:p>
            <a:pPr algn="just"/>
            <a:r>
              <a:rPr lang="en-US" sz="2400" dirty="0"/>
              <a:t>The Standard &amp; Poor’s 500 stock index is a commonly used measure of stock market </a:t>
            </a:r>
            <a:r>
              <a:rPr lang="en-US" sz="2400" dirty="0" smtClean="0"/>
              <a:t>performance</a:t>
            </a:r>
            <a:r>
              <a:rPr lang="tr-TR" sz="2400" dirty="0" smtClean="0"/>
              <a:t> </a:t>
            </a:r>
            <a:r>
              <a:rPr lang="en-US" sz="2400" dirty="0" smtClean="0"/>
              <a:t>in </a:t>
            </a:r>
            <a:r>
              <a:rPr lang="en-US" sz="2400" dirty="0"/>
              <a:t>the United States. In the table below, we give the value of the S&amp;P 500 index on the first day </a:t>
            </a:r>
            <a:r>
              <a:rPr lang="en-US" sz="2400" dirty="0" smtClean="0"/>
              <a:t>of</a:t>
            </a:r>
            <a:r>
              <a:rPr lang="tr-TR" sz="2400" dirty="0" smtClean="0"/>
              <a:t> </a:t>
            </a:r>
            <a:r>
              <a:rPr lang="en-US" sz="2400" dirty="0" smtClean="0"/>
              <a:t>market </a:t>
            </a:r>
            <a:r>
              <a:rPr lang="en-US" sz="2400" dirty="0"/>
              <a:t>trading for each year from 2000 to 2005</a:t>
            </a:r>
            <a:r>
              <a:rPr lang="en-US" sz="2400" dirty="0" smtClean="0"/>
              <a:t>.</a:t>
            </a:r>
            <a:endParaRPr lang="tr-TR" sz="2400" dirty="0" smtClean="0"/>
          </a:p>
          <a:p>
            <a:pPr algn="just"/>
            <a:r>
              <a:rPr lang="tr-TR" sz="2400" b="1" dirty="0"/>
              <a:t>Year </a:t>
            </a:r>
            <a:r>
              <a:rPr lang="tr-TR" sz="2400" b="1" dirty="0" smtClean="0"/>
              <a:t>      S&amp;P </a:t>
            </a:r>
            <a:r>
              <a:rPr lang="tr-TR" sz="2400" b="1" dirty="0"/>
              <a:t>500 Index</a:t>
            </a:r>
          </a:p>
          <a:p>
            <a:pPr algn="just"/>
            <a:r>
              <a:rPr lang="tr-TR" sz="2400" dirty="0"/>
              <a:t>2000 </a:t>
            </a:r>
            <a:r>
              <a:rPr lang="tr-TR" sz="2400" dirty="0" smtClean="0"/>
              <a:t>        1,455.22</a:t>
            </a:r>
            <a:endParaRPr lang="tr-TR" sz="2400" dirty="0"/>
          </a:p>
          <a:p>
            <a:pPr algn="just"/>
            <a:r>
              <a:rPr lang="tr-TR" sz="2400" dirty="0"/>
              <a:t>2001 </a:t>
            </a:r>
            <a:r>
              <a:rPr lang="tr-TR" sz="2400" dirty="0" smtClean="0"/>
              <a:t>        1,283.27</a:t>
            </a:r>
            <a:endParaRPr lang="tr-TR" sz="2400" dirty="0"/>
          </a:p>
          <a:p>
            <a:pPr algn="just"/>
            <a:r>
              <a:rPr lang="tr-TR" sz="2400" dirty="0"/>
              <a:t>2002 </a:t>
            </a:r>
            <a:r>
              <a:rPr lang="tr-TR" sz="2400" dirty="0" smtClean="0"/>
              <a:t>        1,154.67</a:t>
            </a:r>
            <a:endParaRPr lang="tr-TR" sz="2400" dirty="0"/>
          </a:p>
          <a:p>
            <a:pPr algn="just"/>
            <a:r>
              <a:rPr lang="tr-TR" sz="2400" dirty="0"/>
              <a:t>2003 </a:t>
            </a:r>
            <a:r>
              <a:rPr lang="tr-TR" sz="2400" dirty="0" smtClean="0"/>
              <a:t>           909.03</a:t>
            </a:r>
            <a:endParaRPr lang="tr-TR" sz="2400" dirty="0"/>
          </a:p>
          <a:p>
            <a:pPr algn="just"/>
            <a:r>
              <a:rPr lang="tr-TR" sz="2400" dirty="0"/>
              <a:t>2004 </a:t>
            </a:r>
            <a:r>
              <a:rPr lang="tr-TR" sz="2400" dirty="0" smtClean="0"/>
              <a:t>        1,108.48</a:t>
            </a:r>
            <a:endParaRPr lang="tr-TR" sz="2400" dirty="0"/>
          </a:p>
          <a:p>
            <a:pPr algn="just"/>
            <a:r>
              <a:rPr lang="tr-TR" sz="2400" dirty="0"/>
              <a:t>2005 </a:t>
            </a:r>
            <a:r>
              <a:rPr lang="tr-TR" sz="2400" dirty="0" smtClean="0"/>
              <a:t>        1,211.92</a:t>
            </a:r>
            <a:endParaRPr lang="tr-TR" sz="2400" dirty="0"/>
          </a:p>
          <a:p>
            <a:pPr marL="0" indent="0" algn="just">
              <a:buNone/>
            </a:pPr>
            <a:r>
              <a:rPr lang="tr-TR" sz="1800" b="1" dirty="0"/>
              <a:t>Source: </a:t>
            </a:r>
            <a:r>
              <a:rPr lang="tr-TR" sz="1800" dirty="0"/>
              <a:t>http://table.finance.yahoo.com</a:t>
            </a:r>
            <a:r>
              <a:rPr lang="tr-TR" sz="2400" dirty="0"/>
              <a:t>.</a:t>
            </a:r>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50</a:t>
            </a:fld>
            <a:endParaRPr lang="en-US"/>
          </a:p>
        </p:txBody>
      </p:sp>
    </p:spTree>
    <p:extLst>
      <p:ext uri="{BB962C8B-B14F-4D97-AF65-F5344CB8AC3E}">
        <p14:creationId xmlns:p14="http://schemas.microsoft.com/office/powerpoint/2010/main" val="359003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295400"/>
            <a:ext cx="8077200" cy="4572000"/>
          </a:xfrm>
        </p:spPr>
        <p:txBody>
          <a:bodyPr/>
          <a:lstStyle/>
          <a:p>
            <a:pPr marL="0" indent="0" algn="just">
              <a:buNone/>
            </a:pPr>
            <a:r>
              <a:rPr lang="tr-TR" dirty="0" smtClean="0"/>
              <a:t>1) What are the </a:t>
            </a:r>
            <a:r>
              <a:rPr lang="en-US" dirty="0" smtClean="0"/>
              <a:t>percentage </a:t>
            </a:r>
            <a:r>
              <a:rPr lang="en-US" dirty="0"/>
              <a:t>changes (rates of return) for the S&amp;P 500 index for the years </a:t>
            </a:r>
            <a:r>
              <a:rPr lang="en-US" dirty="0" smtClean="0"/>
              <a:t>from</a:t>
            </a:r>
            <a:r>
              <a:rPr lang="tr-TR" dirty="0" smtClean="0"/>
              <a:t> </a:t>
            </a:r>
            <a:r>
              <a:rPr lang="en-US" dirty="0" smtClean="0"/>
              <a:t>2000 </a:t>
            </a:r>
            <a:r>
              <a:rPr lang="en-US" dirty="0"/>
              <a:t>to 2001 and from 2001 to 2002 </a:t>
            </a:r>
            <a:r>
              <a:rPr lang="tr-TR" dirty="0" smtClean="0"/>
              <a:t> and so on?</a:t>
            </a:r>
          </a:p>
          <a:p>
            <a:pPr algn="just"/>
            <a:endParaRPr lang="tr-TR" dirty="0" smtClean="0"/>
          </a:p>
          <a:p>
            <a:pPr marL="0" indent="0" algn="just">
              <a:buNone/>
            </a:pPr>
            <a:r>
              <a:rPr lang="tr-TR" dirty="0" smtClean="0"/>
              <a:t>2) </a:t>
            </a:r>
            <a:r>
              <a:rPr lang="en-US" dirty="0" smtClean="0"/>
              <a:t>Calculate </a:t>
            </a:r>
            <a:r>
              <a:rPr lang="en-US" dirty="0"/>
              <a:t>the </a:t>
            </a:r>
            <a:r>
              <a:rPr lang="en-US" dirty="0" smtClean="0"/>
              <a:t>mean </a:t>
            </a:r>
            <a:r>
              <a:rPr lang="en-US" dirty="0"/>
              <a:t>return for the S&amp;P 500 index over the period from 2000 to 2005.</a:t>
            </a:r>
          </a:p>
          <a:p>
            <a:pPr algn="just"/>
            <a:endParaRPr lang="tr-TR" dirty="0" smtClean="0"/>
          </a:p>
          <a:p>
            <a:pPr marL="0" indent="0" algn="just">
              <a:buNone/>
            </a:pPr>
            <a:r>
              <a:rPr lang="tr-TR" dirty="0" smtClean="0"/>
              <a:t>3) </a:t>
            </a:r>
            <a:r>
              <a:rPr lang="en-US" dirty="0" smtClean="0"/>
              <a:t>Suppose </a:t>
            </a:r>
            <a:r>
              <a:rPr lang="en-US" dirty="0"/>
              <a:t>that an investment of $1,000,000 is made in 2000 and that the portfolio performs </a:t>
            </a:r>
            <a:r>
              <a:rPr lang="en-US" dirty="0" smtClean="0"/>
              <a:t>with</a:t>
            </a:r>
            <a:r>
              <a:rPr lang="tr-TR" dirty="0" smtClean="0"/>
              <a:t> </a:t>
            </a:r>
            <a:r>
              <a:rPr lang="en-US" dirty="0" smtClean="0"/>
              <a:t>returns </a:t>
            </a:r>
            <a:r>
              <a:rPr lang="en-US" dirty="0"/>
              <a:t>equal to those of the S&amp;P 500 index. What is the investment portfolio worth in </a:t>
            </a:r>
            <a:r>
              <a:rPr lang="en-US" dirty="0" smtClean="0"/>
              <a:t>200</a:t>
            </a:r>
            <a:r>
              <a:rPr lang="tr-TR" dirty="0" smtClean="0"/>
              <a:t>6</a:t>
            </a:r>
            <a:r>
              <a:rPr lang="en-US" dirty="0" smtClean="0"/>
              <a:t>?</a:t>
            </a:r>
            <a:endParaRPr lang="tr-TR"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51</a:t>
            </a:fld>
            <a:endParaRPr lang="en-US"/>
          </a:p>
        </p:txBody>
      </p:sp>
      <p:sp>
        <p:nvSpPr>
          <p:cNvPr id="6" name="Title 5"/>
          <p:cNvSpPr>
            <a:spLocks noGrp="1"/>
          </p:cNvSpPr>
          <p:nvPr>
            <p:ph type="title"/>
          </p:nvPr>
        </p:nvSpPr>
        <p:spPr/>
        <p:txBody>
          <a:bodyPr/>
          <a:lstStyle/>
          <a:p>
            <a:endParaRPr lang="tr-TR"/>
          </a:p>
        </p:txBody>
      </p:sp>
    </p:spTree>
    <p:extLst>
      <p:ext uri="{BB962C8B-B14F-4D97-AF65-F5344CB8AC3E}">
        <p14:creationId xmlns:p14="http://schemas.microsoft.com/office/powerpoint/2010/main" val="2472436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r>
              <a:rPr lang="tr-TR" dirty="0" smtClean="0"/>
              <a:t>See you on Friday.</a:t>
            </a:r>
          </a:p>
          <a:p>
            <a:endParaRPr lang="tr-TR" dirty="0"/>
          </a:p>
          <a:p>
            <a:r>
              <a:rPr lang="tr-TR" dirty="0" smtClean="0"/>
              <a:t>Please solve the problems, at least try, given in the handouts.</a:t>
            </a:r>
            <a:endParaRPr lang="tr-TR"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52</a:t>
            </a:fld>
            <a:endParaRPr lang="en-US"/>
          </a:p>
        </p:txBody>
      </p:sp>
    </p:spTree>
    <p:extLst>
      <p:ext uri="{BB962C8B-B14F-4D97-AF65-F5344CB8AC3E}">
        <p14:creationId xmlns:p14="http://schemas.microsoft.com/office/powerpoint/2010/main" val="1180669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3"/>
          <p:cNvSpPr>
            <a:spLocks noGrp="1"/>
          </p:cNvSpPr>
          <p:nvPr>
            <p:ph type="sldNum" sz="quarter" idx="10"/>
          </p:nvPr>
        </p:nvSpPr>
        <p:spPr/>
        <p:txBody>
          <a:bodyPr/>
          <a:lstStyle/>
          <a:p>
            <a:pPr>
              <a:defRPr/>
            </a:pPr>
            <a:r>
              <a:rPr lang="en-US"/>
              <a:t>Chap 3-</a:t>
            </a:r>
            <a:fld id="{29AAC614-5FF3-4FFB-A664-3FA175C5458F}" type="slidenum">
              <a:rPr lang="en-US"/>
              <a:pPr>
                <a:defRPr/>
              </a:pPr>
              <a:t>53</a:t>
            </a:fld>
            <a:endParaRPr lang="en-US"/>
          </a:p>
        </p:txBody>
      </p:sp>
      <p:sp>
        <p:nvSpPr>
          <p:cNvPr id="26"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47108" name="Line 2"/>
          <p:cNvSpPr>
            <a:spLocks noChangeShapeType="1"/>
          </p:cNvSpPr>
          <p:nvPr/>
        </p:nvSpPr>
        <p:spPr bwMode="auto">
          <a:xfrm>
            <a:off x="685800" y="30480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09" name="Rectangle 3"/>
          <p:cNvSpPr>
            <a:spLocks noGrp="1" noChangeArrowheads="1"/>
          </p:cNvSpPr>
          <p:nvPr>
            <p:ph type="title"/>
          </p:nvPr>
        </p:nvSpPr>
        <p:spPr/>
        <p:txBody>
          <a:bodyPr/>
          <a:lstStyle/>
          <a:p>
            <a:pPr eaLnBrk="1" hangingPunct="1"/>
            <a:r>
              <a:rPr lang="en-US" smtClean="0"/>
              <a:t>Measures of Variation</a:t>
            </a:r>
          </a:p>
        </p:txBody>
      </p:sp>
      <p:sp>
        <p:nvSpPr>
          <p:cNvPr id="47110" name="Line 4"/>
          <p:cNvSpPr>
            <a:spLocks noChangeShapeType="1"/>
          </p:cNvSpPr>
          <p:nvPr/>
        </p:nvSpPr>
        <p:spPr bwMode="auto">
          <a:xfrm>
            <a:off x="2438400" y="3886200"/>
            <a:ext cx="427038"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11" name="Line 5"/>
          <p:cNvSpPr>
            <a:spLocks noChangeShapeType="1"/>
          </p:cNvSpPr>
          <p:nvPr/>
        </p:nvSpPr>
        <p:spPr bwMode="auto">
          <a:xfrm>
            <a:off x="685800" y="2362200"/>
            <a:ext cx="7086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12" name="Line 6"/>
          <p:cNvSpPr>
            <a:spLocks noChangeShapeType="1"/>
          </p:cNvSpPr>
          <p:nvPr/>
        </p:nvSpPr>
        <p:spPr bwMode="auto">
          <a:xfrm>
            <a:off x="2667000" y="2362200"/>
            <a:ext cx="0" cy="4000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13" name="Line 7"/>
          <p:cNvSpPr>
            <a:spLocks noChangeShapeType="1"/>
          </p:cNvSpPr>
          <p:nvPr/>
        </p:nvSpPr>
        <p:spPr bwMode="auto">
          <a:xfrm>
            <a:off x="4724400" y="2057400"/>
            <a:ext cx="0" cy="774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14" name="Line 8"/>
          <p:cNvSpPr>
            <a:spLocks noChangeShapeType="1"/>
          </p:cNvSpPr>
          <p:nvPr/>
        </p:nvSpPr>
        <p:spPr bwMode="auto">
          <a:xfrm>
            <a:off x="7772400" y="23622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15" name="Rectangle 9"/>
          <p:cNvSpPr>
            <a:spLocks noChangeArrowheads="1"/>
          </p:cNvSpPr>
          <p:nvPr/>
        </p:nvSpPr>
        <p:spPr bwMode="auto">
          <a:xfrm>
            <a:off x="3886200" y="1676400"/>
            <a:ext cx="1752600" cy="466725"/>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b="1">
                <a:solidFill>
                  <a:srgbClr val="000066"/>
                </a:solidFill>
              </a:rPr>
              <a:t>Variation</a:t>
            </a:r>
          </a:p>
        </p:txBody>
      </p:sp>
      <p:sp>
        <p:nvSpPr>
          <p:cNvPr id="47116" name="Rectangle 10"/>
          <p:cNvSpPr>
            <a:spLocks noChangeArrowheads="1"/>
          </p:cNvSpPr>
          <p:nvPr/>
        </p:nvSpPr>
        <p:spPr bwMode="auto">
          <a:xfrm>
            <a:off x="1981200" y="2667000"/>
            <a:ext cx="1371600"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solidFill>
                  <a:srgbClr val="000066"/>
                </a:solidFill>
              </a:rPr>
              <a:t>Variance</a:t>
            </a:r>
          </a:p>
        </p:txBody>
      </p:sp>
      <p:sp>
        <p:nvSpPr>
          <p:cNvPr id="47117" name="Rectangle 11"/>
          <p:cNvSpPr>
            <a:spLocks noChangeArrowheads="1"/>
          </p:cNvSpPr>
          <p:nvPr/>
        </p:nvSpPr>
        <p:spPr bwMode="auto">
          <a:xfrm>
            <a:off x="3886200" y="2668588"/>
            <a:ext cx="2514600"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solidFill>
                  <a:srgbClr val="000066"/>
                </a:solidFill>
              </a:rPr>
              <a:t>Standard Deviation</a:t>
            </a:r>
          </a:p>
        </p:txBody>
      </p:sp>
      <p:sp>
        <p:nvSpPr>
          <p:cNvPr id="47118" name="Rectangle 12"/>
          <p:cNvSpPr>
            <a:spLocks noChangeArrowheads="1"/>
          </p:cNvSpPr>
          <p:nvPr/>
        </p:nvSpPr>
        <p:spPr bwMode="auto">
          <a:xfrm>
            <a:off x="6859588" y="2668588"/>
            <a:ext cx="1903412" cy="7112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solidFill>
                  <a:srgbClr val="000066"/>
                </a:solidFill>
              </a:rPr>
              <a:t>Coefficient of Variation</a:t>
            </a:r>
          </a:p>
        </p:txBody>
      </p:sp>
      <p:sp>
        <p:nvSpPr>
          <p:cNvPr id="47119" name="Line 13"/>
          <p:cNvSpPr>
            <a:spLocks noChangeShapeType="1"/>
          </p:cNvSpPr>
          <p:nvPr/>
        </p:nvSpPr>
        <p:spPr bwMode="auto">
          <a:xfrm>
            <a:off x="2438400" y="3048000"/>
            <a:ext cx="0" cy="1905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20" name="Line 14"/>
          <p:cNvSpPr>
            <a:spLocks noChangeShapeType="1"/>
          </p:cNvSpPr>
          <p:nvPr/>
        </p:nvSpPr>
        <p:spPr bwMode="auto">
          <a:xfrm>
            <a:off x="4572000" y="3886200"/>
            <a:ext cx="322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21" name="Rectangle 15"/>
          <p:cNvSpPr>
            <a:spLocks noChangeArrowheads="1"/>
          </p:cNvSpPr>
          <p:nvPr/>
        </p:nvSpPr>
        <p:spPr bwMode="auto">
          <a:xfrm>
            <a:off x="2667000" y="3505200"/>
            <a:ext cx="1524000" cy="620713"/>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lnSpc>
                <a:spcPct val="80000"/>
              </a:lnSpc>
              <a:spcBef>
                <a:spcPct val="50000"/>
              </a:spcBef>
            </a:pPr>
            <a:r>
              <a:rPr lang="en-US" sz="2000" b="1">
                <a:solidFill>
                  <a:srgbClr val="000066"/>
                </a:solidFill>
              </a:rPr>
              <a:t>Population</a:t>
            </a:r>
          </a:p>
          <a:p>
            <a:pPr eaLnBrk="0" hangingPunct="0">
              <a:lnSpc>
                <a:spcPct val="40000"/>
              </a:lnSpc>
              <a:spcBef>
                <a:spcPct val="50000"/>
              </a:spcBef>
            </a:pPr>
            <a:r>
              <a:rPr lang="en-US" sz="2000" b="1">
                <a:solidFill>
                  <a:srgbClr val="000066"/>
                </a:solidFill>
              </a:rPr>
              <a:t>Variance</a:t>
            </a:r>
          </a:p>
        </p:txBody>
      </p:sp>
      <p:sp>
        <p:nvSpPr>
          <p:cNvPr id="47122" name="Line 16"/>
          <p:cNvSpPr>
            <a:spLocks noChangeShapeType="1"/>
          </p:cNvSpPr>
          <p:nvPr/>
        </p:nvSpPr>
        <p:spPr bwMode="auto">
          <a:xfrm>
            <a:off x="2438400" y="4953000"/>
            <a:ext cx="238125"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23" name="Rectangle 17"/>
          <p:cNvSpPr>
            <a:spLocks noChangeArrowheads="1"/>
          </p:cNvSpPr>
          <p:nvPr/>
        </p:nvSpPr>
        <p:spPr bwMode="auto">
          <a:xfrm>
            <a:off x="2667000" y="4572000"/>
            <a:ext cx="1524000" cy="620713"/>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lnSpc>
                <a:spcPct val="80000"/>
              </a:lnSpc>
              <a:spcBef>
                <a:spcPct val="50000"/>
              </a:spcBef>
            </a:pPr>
            <a:r>
              <a:rPr lang="en-US" sz="2000" b="1">
                <a:solidFill>
                  <a:srgbClr val="000066"/>
                </a:solidFill>
              </a:rPr>
              <a:t>Sample </a:t>
            </a:r>
          </a:p>
          <a:p>
            <a:pPr eaLnBrk="0" hangingPunct="0">
              <a:lnSpc>
                <a:spcPct val="40000"/>
              </a:lnSpc>
              <a:spcBef>
                <a:spcPct val="50000"/>
              </a:spcBef>
            </a:pPr>
            <a:r>
              <a:rPr lang="en-US" sz="2000" b="1">
                <a:solidFill>
                  <a:srgbClr val="000066"/>
                </a:solidFill>
              </a:rPr>
              <a:t>Variance</a:t>
            </a:r>
          </a:p>
        </p:txBody>
      </p:sp>
      <p:sp>
        <p:nvSpPr>
          <p:cNvPr id="47124" name="Line 18"/>
          <p:cNvSpPr>
            <a:spLocks noChangeShapeType="1"/>
          </p:cNvSpPr>
          <p:nvPr/>
        </p:nvSpPr>
        <p:spPr bwMode="auto">
          <a:xfrm>
            <a:off x="4572000" y="3065463"/>
            <a:ext cx="0" cy="18875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25" name="Line 19"/>
          <p:cNvSpPr>
            <a:spLocks noChangeShapeType="1"/>
          </p:cNvSpPr>
          <p:nvPr/>
        </p:nvSpPr>
        <p:spPr bwMode="auto">
          <a:xfrm>
            <a:off x="4572000" y="4953000"/>
            <a:ext cx="419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26" name="Rectangle 20"/>
          <p:cNvSpPr>
            <a:spLocks noChangeArrowheads="1"/>
          </p:cNvSpPr>
          <p:nvPr/>
        </p:nvSpPr>
        <p:spPr bwMode="auto">
          <a:xfrm>
            <a:off x="4876800" y="3429000"/>
            <a:ext cx="1600200" cy="925513"/>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lnSpc>
                <a:spcPct val="80000"/>
              </a:lnSpc>
              <a:spcBef>
                <a:spcPct val="50000"/>
              </a:spcBef>
            </a:pPr>
            <a:r>
              <a:rPr lang="en-US" sz="2000" b="1">
                <a:solidFill>
                  <a:srgbClr val="000066"/>
                </a:solidFill>
              </a:rPr>
              <a:t>Population</a:t>
            </a:r>
          </a:p>
          <a:p>
            <a:pPr eaLnBrk="0" hangingPunct="0">
              <a:lnSpc>
                <a:spcPct val="40000"/>
              </a:lnSpc>
              <a:spcBef>
                <a:spcPct val="50000"/>
              </a:spcBef>
            </a:pPr>
            <a:r>
              <a:rPr lang="en-US" sz="2000" b="1">
                <a:solidFill>
                  <a:srgbClr val="000066"/>
                </a:solidFill>
              </a:rPr>
              <a:t>Standard</a:t>
            </a:r>
          </a:p>
          <a:p>
            <a:pPr eaLnBrk="0" hangingPunct="0">
              <a:lnSpc>
                <a:spcPct val="50000"/>
              </a:lnSpc>
              <a:spcBef>
                <a:spcPct val="50000"/>
              </a:spcBef>
            </a:pPr>
            <a:r>
              <a:rPr lang="en-US" sz="2000" b="1">
                <a:solidFill>
                  <a:srgbClr val="000066"/>
                </a:solidFill>
              </a:rPr>
              <a:t>Deviation</a:t>
            </a:r>
          </a:p>
        </p:txBody>
      </p:sp>
      <p:sp>
        <p:nvSpPr>
          <p:cNvPr id="47127" name="Rectangle 21"/>
          <p:cNvSpPr>
            <a:spLocks noChangeArrowheads="1"/>
          </p:cNvSpPr>
          <p:nvPr/>
        </p:nvSpPr>
        <p:spPr bwMode="auto">
          <a:xfrm>
            <a:off x="4953000" y="4648200"/>
            <a:ext cx="1520825" cy="925513"/>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lnSpc>
                <a:spcPct val="80000"/>
              </a:lnSpc>
              <a:spcBef>
                <a:spcPct val="50000"/>
              </a:spcBef>
            </a:pPr>
            <a:r>
              <a:rPr lang="en-US" sz="2000" b="1">
                <a:solidFill>
                  <a:srgbClr val="000066"/>
                </a:solidFill>
              </a:rPr>
              <a:t>Sample </a:t>
            </a:r>
          </a:p>
          <a:p>
            <a:pPr eaLnBrk="0" hangingPunct="0">
              <a:lnSpc>
                <a:spcPct val="40000"/>
              </a:lnSpc>
              <a:spcBef>
                <a:spcPct val="50000"/>
              </a:spcBef>
            </a:pPr>
            <a:r>
              <a:rPr lang="en-US" sz="2000" b="1">
                <a:solidFill>
                  <a:srgbClr val="000066"/>
                </a:solidFill>
              </a:rPr>
              <a:t>Standard </a:t>
            </a:r>
          </a:p>
          <a:p>
            <a:pPr eaLnBrk="0" hangingPunct="0">
              <a:lnSpc>
                <a:spcPct val="50000"/>
              </a:lnSpc>
              <a:spcBef>
                <a:spcPct val="50000"/>
              </a:spcBef>
            </a:pPr>
            <a:r>
              <a:rPr lang="en-US" sz="2000" b="1">
                <a:solidFill>
                  <a:srgbClr val="000066"/>
                </a:solidFill>
              </a:rPr>
              <a:t>Deviation</a:t>
            </a:r>
          </a:p>
        </p:txBody>
      </p:sp>
      <p:sp>
        <p:nvSpPr>
          <p:cNvPr id="47128" name="Line 22"/>
          <p:cNvSpPr>
            <a:spLocks noChangeShapeType="1"/>
          </p:cNvSpPr>
          <p:nvPr/>
        </p:nvSpPr>
        <p:spPr bwMode="auto">
          <a:xfrm>
            <a:off x="685800" y="2362200"/>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47129" name="Rectangle 23"/>
          <p:cNvSpPr>
            <a:spLocks noChangeArrowheads="1"/>
          </p:cNvSpPr>
          <p:nvPr/>
        </p:nvSpPr>
        <p:spPr bwMode="auto">
          <a:xfrm>
            <a:off x="228600" y="2667000"/>
            <a:ext cx="1216025"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solidFill>
                  <a:srgbClr val="000066"/>
                </a:solidFill>
              </a:rPr>
              <a:t>Range</a:t>
            </a:r>
          </a:p>
        </p:txBody>
      </p:sp>
      <p:sp>
        <p:nvSpPr>
          <p:cNvPr id="47130" name="Rectangle 24"/>
          <p:cNvSpPr>
            <a:spLocks noChangeArrowheads="1"/>
          </p:cNvSpPr>
          <p:nvPr/>
        </p:nvSpPr>
        <p:spPr bwMode="auto">
          <a:xfrm>
            <a:off x="228600" y="3505200"/>
            <a:ext cx="1749425" cy="681038"/>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solidFill>
                  <a:srgbClr val="000066"/>
                </a:solidFill>
              </a:rPr>
              <a:t>Interquartile </a:t>
            </a:r>
          </a:p>
          <a:p>
            <a:pPr algn="ctr" eaLnBrk="0" hangingPunct="0">
              <a:lnSpc>
                <a:spcPct val="40000"/>
              </a:lnSpc>
              <a:spcBef>
                <a:spcPct val="50000"/>
              </a:spcBef>
            </a:pPr>
            <a:r>
              <a:rPr lang="en-US" sz="2000" b="1">
                <a:solidFill>
                  <a:srgbClr val="000066"/>
                </a:solidFill>
              </a:rPr>
              <a:t>Range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0"/>
          </p:nvPr>
        </p:nvSpPr>
        <p:spPr/>
        <p:txBody>
          <a:bodyPr/>
          <a:lstStyle/>
          <a:p>
            <a:pPr>
              <a:defRPr/>
            </a:pPr>
            <a:r>
              <a:rPr lang="en-US"/>
              <a:t>Chap 3-</a:t>
            </a:r>
            <a:fld id="{50A0F3B6-2DE2-451A-BAB7-B54ADFB1783E}" type="slidenum">
              <a:rPr lang="en-US"/>
              <a:pPr>
                <a:defRPr/>
              </a:pPr>
              <a:t>54</a:t>
            </a:fld>
            <a:endParaRPr lang="en-US"/>
          </a:p>
        </p:txBody>
      </p:sp>
      <p:sp>
        <p:nvSpPr>
          <p:cNvPr id="7" name="Footer Placeholder 3"/>
          <p:cNvSpPr>
            <a:spLocks noGrp="1"/>
          </p:cNvSpPr>
          <p:nvPr>
            <p:ph type="ftr" sz="quarter" idx="11"/>
          </p:nvPr>
        </p:nvSpPr>
        <p:spPr/>
        <p:txBody>
          <a:bodyPr/>
          <a:lstStyle/>
          <a:p>
            <a:pPr>
              <a:defRPr/>
            </a:pPr>
            <a:r>
              <a:rPr lang="en-US"/>
              <a:t>A Course In Business Statistics, 4th © 2006 Prentice-Hall, Inc.</a:t>
            </a:r>
          </a:p>
        </p:txBody>
      </p:sp>
      <p:sp>
        <p:nvSpPr>
          <p:cNvPr id="48132" name="Rectangle 2"/>
          <p:cNvSpPr>
            <a:spLocks noGrp="1" noChangeArrowheads="1"/>
          </p:cNvSpPr>
          <p:nvPr>
            <p:ph type="body" idx="4294967295"/>
          </p:nvPr>
        </p:nvSpPr>
        <p:spPr>
          <a:xfrm>
            <a:off x="990600" y="1752600"/>
            <a:ext cx="7086600" cy="4495800"/>
          </a:xfrm>
          <a:extLst>
            <a:ext uri="{909E8E84-426E-40DD-AFC4-6F175D3DCCD1}">
              <a14:hiddenFill xmlns:a14="http://schemas.microsoft.com/office/drawing/2010/main">
                <a:solidFill>
                  <a:schemeClr val="tx1"/>
                </a:solidFill>
              </a14:hiddenFill>
            </a:ext>
          </a:extLst>
        </p:spPr>
        <p:txBody>
          <a:bodyPr/>
          <a:lstStyle/>
          <a:p>
            <a:pPr marL="342900" indent="-342900" defTabSz="914400" eaLnBrk="1" hangingPunct="1"/>
            <a:r>
              <a:rPr lang="en-US" smtClean="0"/>
              <a:t>Measures of variation give information on the </a:t>
            </a:r>
            <a:r>
              <a:rPr lang="en-US" b="1" smtClean="0">
                <a:solidFill>
                  <a:schemeClr val="folHlink"/>
                </a:solidFill>
              </a:rPr>
              <a:t>spread </a:t>
            </a:r>
            <a:r>
              <a:rPr lang="en-US" smtClean="0"/>
              <a:t>or</a:t>
            </a:r>
            <a:r>
              <a:rPr lang="en-US" b="1" smtClean="0">
                <a:solidFill>
                  <a:schemeClr val="folHlink"/>
                </a:solidFill>
              </a:rPr>
              <a:t> variability</a:t>
            </a:r>
            <a:r>
              <a:rPr lang="en-US" smtClean="0"/>
              <a:t> of the data values.</a:t>
            </a:r>
            <a:br>
              <a:rPr lang="en-US" smtClean="0"/>
            </a:br>
            <a:endParaRPr lang="en-US" smtClean="0"/>
          </a:p>
        </p:txBody>
      </p:sp>
      <p:pic>
        <p:nvPicPr>
          <p:cNvPr id="48133" name="Picture 3" descr="normalcurv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667000"/>
            <a:ext cx="4419600" cy="3314700"/>
          </a:xfrm>
          <a:prstGeom prst="rect">
            <a:avLst/>
          </a:prstGeom>
          <a:noFill/>
          <a:ln>
            <a:noFill/>
          </a:ln>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Rectangle 4"/>
          <p:cNvSpPr>
            <a:spLocks noGrp="1" noChangeArrowheads="1"/>
          </p:cNvSpPr>
          <p:nvPr>
            <p:ph type="title"/>
          </p:nvPr>
        </p:nvSpPr>
        <p:spPr>
          <a:xfrm>
            <a:off x="990600" y="381000"/>
            <a:ext cx="6934200" cy="762000"/>
          </a:xfrm>
        </p:spPr>
        <p:txBody>
          <a:bodyPr/>
          <a:lstStyle/>
          <a:p>
            <a:pPr defTabSz="914400" eaLnBrk="1" hangingPunct="1"/>
            <a:r>
              <a:rPr lang="en-US" smtClean="0"/>
              <a:t> Variation</a:t>
            </a:r>
          </a:p>
        </p:txBody>
      </p:sp>
      <p:sp>
        <p:nvSpPr>
          <p:cNvPr id="48135" name="Text Box 5"/>
          <p:cNvSpPr txBox="1">
            <a:spLocks noChangeArrowheads="1"/>
          </p:cNvSpPr>
          <p:nvPr/>
        </p:nvSpPr>
        <p:spPr bwMode="auto">
          <a:xfrm>
            <a:off x="4724400" y="5410200"/>
            <a:ext cx="2362200" cy="7112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pPr>
            <a:r>
              <a:rPr lang="en-US" sz="2000" b="1">
                <a:solidFill>
                  <a:schemeClr val="bg2"/>
                </a:solidFill>
              </a:rPr>
              <a:t>Same center, </a:t>
            </a:r>
          </a:p>
          <a:p>
            <a:pPr algn="ctr">
              <a:lnSpc>
                <a:spcPct val="50000"/>
              </a:lnSpc>
              <a:spcBef>
                <a:spcPct val="50000"/>
              </a:spcBef>
            </a:pPr>
            <a:r>
              <a:rPr lang="en-US" sz="2000" b="1">
                <a:solidFill>
                  <a:schemeClr val="bg2"/>
                </a:solidFill>
              </a:rPr>
              <a:t>different variation</a:t>
            </a:r>
            <a:endParaRPr lang="en-US" sz="2000">
              <a:solidFill>
                <a:schemeClr val="bg2"/>
              </a:solidFil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a:spLocks noGrp="1"/>
          </p:cNvSpPr>
          <p:nvPr>
            <p:ph type="sldNum" sz="quarter" idx="10"/>
          </p:nvPr>
        </p:nvSpPr>
        <p:spPr/>
        <p:txBody>
          <a:bodyPr/>
          <a:lstStyle/>
          <a:p>
            <a:pPr>
              <a:defRPr/>
            </a:pPr>
            <a:r>
              <a:rPr lang="en-US"/>
              <a:t>Chap 3-</a:t>
            </a:r>
            <a:fld id="{64946CFA-17FB-4FD0-B93C-445C735B15BE}" type="slidenum">
              <a:rPr lang="en-US"/>
              <a:pPr>
                <a:defRPr/>
              </a:pPr>
              <a:t>55</a:t>
            </a:fld>
            <a:endParaRPr lang="en-US"/>
          </a:p>
        </p:txBody>
      </p:sp>
      <p:sp>
        <p:nvSpPr>
          <p:cNvPr id="28"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49156" name="Rectangle 5"/>
          <p:cNvSpPr>
            <a:spLocks noGrp="1" noChangeArrowheads="1"/>
          </p:cNvSpPr>
          <p:nvPr>
            <p:ph type="title"/>
          </p:nvPr>
        </p:nvSpPr>
        <p:spPr/>
        <p:txBody>
          <a:bodyPr/>
          <a:lstStyle/>
          <a:p>
            <a:pPr eaLnBrk="1" hangingPunct="1"/>
            <a:r>
              <a:rPr lang="en-US" smtClean="0"/>
              <a:t>Range</a:t>
            </a:r>
          </a:p>
        </p:txBody>
      </p:sp>
      <p:sp>
        <p:nvSpPr>
          <p:cNvPr id="49157" name="Rectangle 6"/>
          <p:cNvSpPr>
            <a:spLocks noGrp="1" noChangeArrowheads="1"/>
          </p:cNvSpPr>
          <p:nvPr>
            <p:ph type="body" idx="1"/>
          </p:nvPr>
        </p:nvSpPr>
        <p:spPr/>
        <p:txBody>
          <a:bodyPr/>
          <a:lstStyle/>
          <a:p>
            <a:pPr eaLnBrk="1" hangingPunct="1"/>
            <a:r>
              <a:rPr lang="en-US" smtClean="0"/>
              <a:t>Simplest measure of variation</a:t>
            </a:r>
          </a:p>
          <a:p>
            <a:pPr eaLnBrk="1" hangingPunct="1"/>
            <a:r>
              <a:rPr lang="en-US" smtClean="0"/>
              <a:t>Difference between the largest and the smallest observations:</a:t>
            </a:r>
          </a:p>
          <a:p>
            <a:pPr eaLnBrk="1" hangingPunct="1"/>
            <a:endParaRPr lang="en-US" smtClean="0"/>
          </a:p>
          <a:p>
            <a:pPr eaLnBrk="1" hangingPunct="1">
              <a:lnSpc>
                <a:spcPct val="110000"/>
              </a:lnSpc>
            </a:pPr>
            <a:endParaRPr lang="en-US" smtClean="0"/>
          </a:p>
        </p:txBody>
      </p:sp>
      <p:sp>
        <p:nvSpPr>
          <p:cNvPr id="49158" name="Rectangle 29"/>
          <p:cNvSpPr>
            <a:spLocks noChangeArrowheads="1"/>
          </p:cNvSpPr>
          <p:nvPr/>
        </p:nvSpPr>
        <p:spPr bwMode="auto">
          <a:xfrm>
            <a:off x="1981200" y="3124200"/>
            <a:ext cx="5105400" cy="90487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40000"/>
              </a:lnSpc>
              <a:spcBef>
                <a:spcPct val="50000"/>
              </a:spcBef>
            </a:pPr>
            <a:r>
              <a:rPr lang="en-US" sz="2800"/>
              <a:t>Range = x</a:t>
            </a:r>
            <a:r>
              <a:rPr lang="en-US" sz="2800" baseline="-25000"/>
              <a:t>maximum</a:t>
            </a:r>
            <a:r>
              <a:rPr lang="en-US" sz="2800"/>
              <a:t> –  x</a:t>
            </a:r>
            <a:r>
              <a:rPr lang="en-US" sz="2800" baseline="-25000"/>
              <a:t>minimum</a:t>
            </a:r>
          </a:p>
          <a:p>
            <a:pPr algn="ctr" eaLnBrk="0" hangingPunct="0">
              <a:spcBef>
                <a:spcPct val="50000"/>
              </a:spcBef>
            </a:pPr>
            <a:endParaRPr lang="en-US" sz="1400" baseline="-25000"/>
          </a:p>
        </p:txBody>
      </p:sp>
      <p:sp>
        <p:nvSpPr>
          <p:cNvPr id="49159" name="Line 30"/>
          <p:cNvSpPr>
            <a:spLocks noChangeShapeType="1"/>
          </p:cNvSpPr>
          <p:nvPr/>
        </p:nvSpPr>
        <p:spPr bwMode="auto">
          <a:xfrm>
            <a:off x="2149475" y="5029200"/>
            <a:ext cx="3355975" cy="1588"/>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60" name="Oval 31"/>
          <p:cNvSpPr>
            <a:spLocks noChangeArrowheads="1"/>
          </p:cNvSpPr>
          <p:nvPr/>
        </p:nvSpPr>
        <p:spPr bwMode="auto">
          <a:xfrm>
            <a:off x="2286000" y="48006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61" name="Oval 32"/>
          <p:cNvSpPr>
            <a:spLocks noChangeArrowheads="1"/>
          </p:cNvSpPr>
          <p:nvPr/>
        </p:nvSpPr>
        <p:spPr bwMode="auto">
          <a:xfrm>
            <a:off x="2895600" y="48006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62" name="Oval 33"/>
          <p:cNvSpPr>
            <a:spLocks noChangeArrowheads="1"/>
          </p:cNvSpPr>
          <p:nvPr/>
        </p:nvSpPr>
        <p:spPr bwMode="auto">
          <a:xfrm>
            <a:off x="3429000" y="48006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63" name="Oval 34"/>
          <p:cNvSpPr>
            <a:spLocks noChangeArrowheads="1"/>
          </p:cNvSpPr>
          <p:nvPr/>
        </p:nvSpPr>
        <p:spPr bwMode="auto">
          <a:xfrm>
            <a:off x="4038600" y="48006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64" name="Oval 35"/>
          <p:cNvSpPr>
            <a:spLocks noChangeArrowheads="1"/>
          </p:cNvSpPr>
          <p:nvPr/>
        </p:nvSpPr>
        <p:spPr bwMode="auto">
          <a:xfrm>
            <a:off x="3429000" y="45720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65" name="Oval 36"/>
          <p:cNvSpPr>
            <a:spLocks noChangeArrowheads="1"/>
          </p:cNvSpPr>
          <p:nvPr/>
        </p:nvSpPr>
        <p:spPr bwMode="auto">
          <a:xfrm>
            <a:off x="4572000" y="48006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66" name="Oval 37"/>
          <p:cNvSpPr>
            <a:spLocks noChangeArrowheads="1"/>
          </p:cNvSpPr>
          <p:nvPr/>
        </p:nvSpPr>
        <p:spPr bwMode="auto">
          <a:xfrm>
            <a:off x="4572000" y="45720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67" name="Oval 38"/>
          <p:cNvSpPr>
            <a:spLocks noChangeArrowheads="1"/>
          </p:cNvSpPr>
          <p:nvPr/>
        </p:nvSpPr>
        <p:spPr bwMode="auto">
          <a:xfrm>
            <a:off x="4572000" y="43434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68" name="Oval 39"/>
          <p:cNvSpPr>
            <a:spLocks noChangeArrowheads="1"/>
          </p:cNvSpPr>
          <p:nvPr/>
        </p:nvSpPr>
        <p:spPr bwMode="auto">
          <a:xfrm>
            <a:off x="4953000" y="48006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69" name="Line 40"/>
          <p:cNvSpPr>
            <a:spLocks noChangeShapeType="1"/>
          </p:cNvSpPr>
          <p:nvPr/>
        </p:nvSpPr>
        <p:spPr bwMode="auto">
          <a:xfrm>
            <a:off x="5349875" y="5029200"/>
            <a:ext cx="1298575" cy="1588"/>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70" name="Oval 41"/>
          <p:cNvSpPr>
            <a:spLocks noChangeArrowheads="1"/>
          </p:cNvSpPr>
          <p:nvPr/>
        </p:nvSpPr>
        <p:spPr bwMode="auto">
          <a:xfrm>
            <a:off x="5715000" y="48006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71" name="Oval 42"/>
          <p:cNvSpPr>
            <a:spLocks noChangeArrowheads="1"/>
          </p:cNvSpPr>
          <p:nvPr/>
        </p:nvSpPr>
        <p:spPr bwMode="auto">
          <a:xfrm>
            <a:off x="5715000" y="45720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72" name="Oval 43"/>
          <p:cNvSpPr>
            <a:spLocks noChangeArrowheads="1"/>
          </p:cNvSpPr>
          <p:nvPr/>
        </p:nvSpPr>
        <p:spPr bwMode="auto">
          <a:xfrm>
            <a:off x="6172200" y="48006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73" name="Oval 44"/>
          <p:cNvSpPr>
            <a:spLocks noChangeArrowheads="1"/>
          </p:cNvSpPr>
          <p:nvPr/>
        </p:nvSpPr>
        <p:spPr bwMode="auto">
          <a:xfrm>
            <a:off x="6553200" y="4800600"/>
            <a:ext cx="228600" cy="2286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74" name="Rectangle 45"/>
          <p:cNvSpPr>
            <a:spLocks noChangeArrowheads="1"/>
          </p:cNvSpPr>
          <p:nvPr/>
        </p:nvSpPr>
        <p:spPr bwMode="auto">
          <a:xfrm>
            <a:off x="1981200" y="5105400"/>
            <a:ext cx="56483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1800">
                <a:latin typeface="Times New Roman" pitchFamily="18" charset="0"/>
              </a:rPr>
              <a:t>0   1   2   3   4   5   6   7   8   9   10   11   12   13   14   </a:t>
            </a:r>
          </a:p>
        </p:txBody>
      </p:sp>
      <p:sp>
        <p:nvSpPr>
          <p:cNvPr id="49175" name="Line 46"/>
          <p:cNvSpPr>
            <a:spLocks noChangeShapeType="1"/>
          </p:cNvSpPr>
          <p:nvPr/>
        </p:nvSpPr>
        <p:spPr bwMode="auto">
          <a:xfrm>
            <a:off x="2362200" y="5791200"/>
            <a:ext cx="426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76" name="Line 47"/>
          <p:cNvSpPr>
            <a:spLocks noChangeShapeType="1"/>
          </p:cNvSpPr>
          <p:nvPr/>
        </p:nvSpPr>
        <p:spPr bwMode="auto">
          <a:xfrm flipV="1">
            <a:off x="2362200" y="56388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77" name="Line 48"/>
          <p:cNvSpPr>
            <a:spLocks noChangeShapeType="1"/>
          </p:cNvSpPr>
          <p:nvPr/>
        </p:nvSpPr>
        <p:spPr bwMode="auto">
          <a:xfrm flipV="1">
            <a:off x="6629400" y="56388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78" name="Text Box 49"/>
          <p:cNvSpPr txBox="1">
            <a:spLocks noChangeArrowheads="1"/>
          </p:cNvSpPr>
          <p:nvPr/>
        </p:nvSpPr>
        <p:spPr bwMode="auto">
          <a:xfrm>
            <a:off x="3048000" y="57912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b="1"/>
              <a:t>Range = 14 - 1 = 13</a:t>
            </a:r>
            <a:endParaRPr lang="en-US">
              <a:latin typeface="Times New Roman" pitchFamily="18" charset="0"/>
            </a:endParaRPr>
          </a:p>
        </p:txBody>
      </p:sp>
      <p:sp>
        <p:nvSpPr>
          <p:cNvPr id="49179" name="Line 50"/>
          <p:cNvSpPr>
            <a:spLocks noChangeShapeType="1"/>
          </p:cNvSpPr>
          <p:nvPr/>
        </p:nvSpPr>
        <p:spPr bwMode="auto">
          <a:xfrm>
            <a:off x="1981200" y="5105400"/>
            <a:ext cx="4953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49180" name="Text Box 51"/>
          <p:cNvSpPr txBox="1">
            <a:spLocks noChangeArrowheads="1"/>
          </p:cNvSpPr>
          <p:nvPr/>
        </p:nvSpPr>
        <p:spPr bwMode="auto">
          <a:xfrm>
            <a:off x="609600" y="41910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b="1">
                <a:solidFill>
                  <a:schemeClr val="folHlink"/>
                </a:solidFill>
              </a:rPr>
              <a:t>Example:</a:t>
            </a:r>
            <a:endParaRPr lang="en-US">
              <a:solidFill>
                <a:schemeClr val="folHlink"/>
              </a:solidFill>
              <a:latin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Compare the 2 dot-diagrams.</a:t>
            </a:r>
            <a:endParaRPr lang="tr-TR"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56</a:t>
            </a:fld>
            <a:endParaRPr lang="en-US"/>
          </a:p>
        </p:txBody>
      </p:sp>
      <p:sp>
        <p:nvSpPr>
          <p:cNvPr id="28" name="Content Placeholder 27"/>
          <p:cNvSpPr>
            <a:spLocks noGrp="1"/>
          </p:cNvSpPr>
          <p:nvPr>
            <p:ph idx="1"/>
          </p:nvPr>
        </p:nvSpPr>
        <p:spPr/>
        <p:txBody>
          <a:bodyPr/>
          <a:lstStyle/>
          <a:p>
            <a:r>
              <a:rPr lang="tr-TR" dirty="0" smtClean="0"/>
              <a:t>What seems to you the most striking difference between the two distributions?</a:t>
            </a:r>
            <a:endParaRPr lang="tr-TR" dirty="0"/>
          </a:p>
        </p:txBody>
      </p:sp>
      <p:pic>
        <p:nvPicPr>
          <p:cNvPr id="65537"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6003" t="50000" r="29861" b="29167"/>
          <a:stretch/>
        </p:blipFill>
        <p:spPr bwMode="auto">
          <a:xfrm>
            <a:off x="0" y="2819400"/>
            <a:ext cx="9144000" cy="1669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92" t="47656" r="29470" b="28646"/>
          <a:stretch/>
        </p:blipFill>
        <p:spPr bwMode="auto">
          <a:xfrm>
            <a:off x="-62174" y="4572000"/>
            <a:ext cx="9206174"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438150" y="2914650"/>
            <a:ext cx="1066800" cy="461665"/>
          </a:xfrm>
          <a:prstGeom prst="rect">
            <a:avLst/>
          </a:prstGeom>
          <a:noFill/>
        </p:spPr>
        <p:txBody>
          <a:bodyPr wrap="square" rtlCol="0">
            <a:spAutoFit/>
          </a:bodyPr>
          <a:lstStyle/>
          <a:p>
            <a:r>
              <a:rPr lang="tr-TR" dirty="0" smtClean="0"/>
              <a:t>A</a:t>
            </a:r>
            <a:endParaRPr lang="tr-TR" dirty="0"/>
          </a:p>
        </p:txBody>
      </p:sp>
      <p:sp>
        <p:nvSpPr>
          <p:cNvPr id="32" name="TextBox 31"/>
          <p:cNvSpPr txBox="1"/>
          <p:nvPr/>
        </p:nvSpPr>
        <p:spPr>
          <a:xfrm>
            <a:off x="457200" y="4643735"/>
            <a:ext cx="1066800" cy="461665"/>
          </a:xfrm>
          <a:prstGeom prst="rect">
            <a:avLst/>
          </a:prstGeom>
          <a:noFill/>
        </p:spPr>
        <p:txBody>
          <a:bodyPr wrap="square" rtlCol="0">
            <a:spAutoFit/>
          </a:bodyPr>
          <a:lstStyle/>
          <a:p>
            <a:r>
              <a:rPr lang="tr-TR" dirty="0" smtClean="0"/>
              <a:t>B</a:t>
            </a:r>
            <a:endParaRPr lang="tr-TR" dirty="0"/>
          </a:p>
        </p:txBody>
      </p:sp>
    </p:spTree>
    <p:extLst>
      <p:ext uri="{BB962C8B-B14F-4D97-AF65-F5344CB8AC3E}">
        <p14:creationId xmlns:p14="http://schemas.microsoft.com/office/powerpoint/2010/main" val="41630947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The Range</a:t>
            </a:r>
            <a:endParaRPr lang="tr-TR" dirty="0"/>
          </a:p>
        </p:txBody>
      </p:sp>
      <p:sp>
        <p:nvSpPr>
          <p:cNvPr id="3" name="Content Placeholder 2"/>
          <p:cNvSpPr>
            <a:spLocks noGrp="1"/>
          </p:cNvSpPr>
          <p:nvPr>
            <p:ph idx="1"/>
          </p:nvPr>
        </p:nvSpPr>
        <p:spPr/>
        <p:txBody>
          <a:bodyPr/>
          <a:lstStyle/>
          <a:p>
            <a:r>
              <a:rPr lang="tr-TR" dirty="0" smtClean="0"/>
              <a:t>1) The observed values in B are far less spread out than they are in A. Compare the ranges:</a:t>
            </a:r>
          </a:p>
          <a:p>
            <a:pPr lvl="1"/>
            <a:r>
              <a:rPr lang="tr-TR" dirty="0"/>
              <a:t>In A, range = 96-62 = 34</a:t>
            </a:r>
          </a:p>
          <a:p>
            <a:pPr lvl="1"/>
            <a:r>
              <a:rPr lang="tr-TR" dirty="0"/>
              <a:t>In B, range = 88-70 = 18</a:t>
            </a:r>
          </a:p>
          <a:p>
            <a:endParaRPr lang="tr-TR" dirty="0" smtClean="0"/>
          </a:p>
          <a:p>
            <a:r>
              <a:rPr lang="tr-TR" dirty="0" smtClean="0"/>
              <a:t>Range is the simplest measure of dispersion.</a:t>
            </a:r>
          </a:p>
          <a:p>
            <a:r>
              <a:rPr lang="tr-TR" dirty="0" smtClean="0"/>
              <a:t>However we cannot trust range much. Why?</a:t>
            </a:r>
          </a:p>
          <a:p>
            <a:r>
              <a:rPr lang="tr-TR" dirty="0" smtClean="0"/>
              <a:t>It depends totally on just two values: The smallest and largest. These may be outliers.</a:t>
            </a:r>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57</a:t>
            </a:fld>
            <a:endParaRPr lang="en-US"/>
          </a:p>
        </p:txBody>
      </p:sp>
      <p:sp>
        <p:nvSpPr>
          <p:cNvPr id="5" name="Footer Placeholder 4"/>
          <p:cNvSpPr>
            <a:spLocks noGrp="1"/>
          </p:cNvSpPr>
          <p:nvPr>
            <p:ph type="ftr" sz="quarter" idx="11"/>
          </p:nvPr>
        </p:nvSpPr>
        <p:spPr/>
        <p:txBody>
          <a:bodyPr/>
          <a:lstStyle/>
          <a:p>
            <a:pPr>
              <a:defRPr/>
            </a:pPr>
            <a:r>
              <a:rPr lang="en-US" smtClean="0"/>
              <a:t>A Course In Business Statistics, 4th © 2006 Prentice-Hall, Inc.</a:t>
            </a:r>
            <a:endParaRPr lang="en-US"/>
          </a:p>
        </p:txBody>
      </p:sp>
    </p:spTree>
    <p:extLst>
      <p:ext uri="{BB962C8B-B14F-4D97-AF65-F5344CB8AC3E}">
        <p14:creationId xmlns:p14="http://schemas.microsoft.com/office/powerpoint/2010/main" val="2402071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2" y="381000"/>
            <a:ext cx="8478838" cy="838200"/>
          </a:xfrm>
        </p:spPr>
        <p:txBody>
          <a:bodyPr/>
          <a:lstStyle/>
          <a:p>
            <a:r>
              <a:rPr lang="tr-TR" sz="3500" dirty="0" smtClean="0"/>
              <a:t>Which of the two distributions is the more dispersed? Which range is bigger?</a:t>
            </a:r>
            <a:endParaRPr lang="tr-TR" sz="3500"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58</a:t>
            </a:fld>
            <a:endParaRPr lang="en-US"/>
          </a:p>
        </p:txBody>
      </p:sp>
      <p:sp>
        <p:nvSpPr>
          <p:cNvPr id="5" name="Footer Placeholder 4"/>
          <p:cNvSpPr>
            <a:spLocks noGrp="1"/>
          </p:cNvSpPr>
          <p:nvPr>
            <p:ph type="ftr" sz="quarter" idx="11"/>
          </p:nvPr>
        </p:nvSpPr>
        <p:spPr/>
        <p:txBody>
          <a:bodyPr/>
          <a:lstStyle/>
          <a:p>
            <a:pPr>
              <a:defRPr/>
            </a:pPr>
            <a:r>
              <a:rPr lang="en-US" smtClean="0"/>
              <a:t>A Course In Business Statistics, 4th © 2006 Prentice-Hall, Inc.</a:t>
            </a:r>
            <a:endParaRPr lang="en-US"/>
          </a:p>
        </p:txBody>
      </p:sp>
      <p:sp>
        <p:nvSpPr>
          <p:cNvPr id="7" name="Content Placeholder 6"/>
          <p:cNvSpPr>
            <a:spLocks noGrp="1"/>
          </p:cNvSpPr>
          <p:nvPr>
            <p:ph idx="1"/>
          </p:nvPr>
        </p:nvSpPr>
        <p:spPr/>
        <p:txBody>
          <a:bodyPr/>
          <a:lstStyle/>
          <a:p>
            <a:endParaRPr lang="tr-TR"/>
          </a:p>
        </p:txBody>
      </p:sp>
      <p:pic>
        <p:nvPicPr>
          <p:cNvPr id="66561"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6296" t="28385" r="52855" b="17188"/>
          <a:stretch/>
        </p:blipFill>
        <p:spPr bwMode="auto">
          <a:xfrm>
            <a:off x="914400" y="1359037"/>
            <a:ext cx="7239000" cy="5422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419600" y="3664803"/>
            <a:ext cx="3924300" cy="830997"/>
          </a:xfrm>
          <a:prstGeom prst="rect">
            <a:avLst/>
          </a:prstGeom>
          <a:noFill/>
        </p:spPr>
        <p:txBody>
          <a:bodyPr wrap="square" rtlCol="0">
            <a:spAutoFit/>
          </a:bodyPr>
          <a:lstStyle/>
          <a:p>
            <a:r>
              <a:rPr lang="tr-TR" dirty="0" smtClean="0"/>
              <a:t>Range (X) = 19-3=16</a:t>
            </a:r>
          </a:p>
          <a:p>
            <a:r>
              <a:rPr lang="tr-TR" dirty="0" smtClean="0"/>
              <a:t>Range (Y) = 22-2=20</a:t>
            </a:r>
            <a:endParaRPr lang="tr-TR" dirty="0"/>
          </a:p>
        </p:txBody>
      </p:sp>
    </p:spTree>
    <p:extLst>
      <p:ext uri="{BB962C8B-B14F-4D97-AF65-F5344CB8AC3E}">
        <p14:creationId xmlns:p14="http://schemas.microsoft.com/office/powerpoint/2010/main" val="20459390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
          <p:cNvSpPr>
            <a:spLocks noGrp="1"/>
          </p:cNvSpPr>
          <p:nvPr>
            <p:ph type="sldNum" sz="quarter" idx="10"/>
          </p:nvPr>
        </p:nvSpPr>
        <p:spPr/>
        <p:txBody>
          <a:bodyPr/>
          <a:lstStyle/>
          <a:p>
            <a:pPr>
              <a:defRPr/>
            </a:pPr>
            <a:r>
              <a:rPr lang="en-US"/>
              <a:t>Chap 3-</a:t>
            </a:r>
            <a:fld id="{3B9A1817-854E-48C7-857E-8A022FEF38E5}" type="slidenum">
              <a:rPr lang="en-US"/>
              <a:pPr>
                <a:defRPr/>
              </a:pPr>
              <a:t>59</a:t>
            </a:fld>
            <a:endParaRPr lang="en-US"/>
          </a:p>
        </p:txBody>
      </p:sp>
      <p:sp>
        <p:nvSpPr>
          <p:cNvPr id="32"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50180" name="Rectangle 3"/>
          <p:cNvSpPr>
            <a:spLocks noGrp="1" noChangeArrowheads="1"/>
          </p:cNvSpPr>
          <p:nvPr>
            <p:ph type="body" idx="1"/>
          </p:nvPr>
        </p:nvSpPr>
        <p:spPr>
          <a:xfrm>
            <a:off x="762000" y="1524000"/>
            <a:ext cx="8077200" cy="4114800"/>
          </a:xfrm>
        </p:spPr>
        <p:txBody>
          <a:bodyPr/>
          <a:lstStyle/>
          <a:p>
            <a:pPr eaLnBrk="1" hangingPunct="1"/>
            <a:r>
              <a:rPr lang="en-US" dirty="0"/>
              <a:t>Sensitive to </a:t>
            </a:r>
            <a:r>
              <a:rPr lang="en-US" dirty="0" smtClean="0"/>
              <a:t>outliers</a:t>
            </a:r>
          </a:p>
          <a:p>
            <a:pPr eaLnBrk="1" hangingPunct="1"/>
            <a:endParaRPr lang="en-US" dirty="0" smtClean="0"/>
          </a:p>
          <a:p>
            <a:pPr eaLnBrk="1" hangingPunct="1"/>
            <a:endParaRPr lang="en-US" dirty="0" smtClean="0"/>
          </a:p>
          <a:p>
            <a:pPr eaLnBrk="1" hangingPunct="1"/>
            <a:endParaRPr lang="en-US" dirty="0" smtClean="0"/>
          </a:p>
          <a:p>
            <a:pPr eaLnBrk="1" hangingPunct="1"/>
            <a:endParaRPr lang="tr-TR" dirty="0" smtClean="0"/>
          </a:p>
          <a:p>
            <a:pPr eaLnBrk="1" hangingPunct="1"/>
            <a:r>
              <a:rPr lang="en-US" dirty="0" smtClean="0"/>
              <a:t>Ignores </a:t>
            </a:r>
            <a:r>
              <a:rPr lang="en-US" dirty="0"/>
              <a:t>the way in which data are distributed</a:t>
            </a:r>
            <a:endParaRPr lang="en-US" dirty="0" smtClean="0"/>
          </a:p>
          <a:p>
            <a:pPr eaLnBrk="1" hangingPunct="1">
              <a:buFont typeface="Wingdings" pitchFamily="2" charset="2"/>
              <a:buNone/>
            </a:pPr>
            <a:endParaRPr lang="en-US" dirty="0" smtClean="0"/>
          </a:p>
        </p:txBody>
      </p:sp>
      <p:sp>
        <p:nvSpPr>
          <p:cNvPr id="50202" name="Rectangle 27"/>
          <p:cNvSpPr>
            <a:spLocks noGrp="1" noChangeArrowheads="1"/>
          </p:cNvSpPr>
          <p:nvPr>
            <p:ph type="title"/>
          </p:nvPr>
        </p:nvSpPr>
        <p:spPr>
          <a:noFill/>
        </p:spPr>
        <p:txBody>
          <a:bodyPr/>
          <a:lstStyle/>
          <a:p>
            <a:pPr defTabSz="914400" eaLnBrk="1" hangingPunct="1"/>
            <a:r>
              <a:rPr lang="en-US" smtClean="0"/>
              <a:t> Disadvantages of the Range</a:t>
            </a:r>
          </a:p>
        </p:txBody>
      </p:sp>
      <p:grpSp>
        <p:nvGrpSpPr>
          <p:cNvPr id="3" name="Group 2"/>
          <p:cNvGrpSpPr/>
          <p:nvPr/>
        </p:nvGrpSpPr>
        <p:grpSpPr>
          <a:xfrm>
            <a:off x="762000" y="4800600"/>
            <a:ext cx="7772400" cy="1447800"/>
            <a:chOff x="762000" y="4953000"/>
            <a:chExt cx="7772400" cy="1447800"/>
          </a:xfrm>
        </p:grpSpPr>
        <p:sp>
          <p:nvSpPr>
            <p:cNvPr id="50181" name="Line 4"/>
            <p:cNvSpPr>
              <a:spLocks noChangeShapeType="1"/>
            </p:cNvSpPr>
            <p:nvPr/>
          </p:nvSpPr>
          <p:spPr bwMode="auto">
            <a:xfrm>
              <a:off x="1160463" y="5410200"/>
              <a:ext cx="3049587" cy="0"/>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50182" name="Oval 5"/>
            <p:cNvSpPr>
              <a:spLocks noChangeArrowheads="1"/>
            </p:cNvSpPr>
            <p:nvPr/>
          </p:nvSpPr>
          <p:spPr bwMode="auto">
            <a:xfrm>
              <a:off x="1219200" y="5257800"/>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83" name="Oval 6"/>
            <p:cNvSpPr>
              <a:spLocks noChangeArrowheads="1"/>
            </p:cNvSpPr>
            <p:nvPr/>
          </p:nvSpPr>
          <p:spPr bwMode="auto">
            <a:xfrm>
              <a:off x="2209800" y="5257800"/>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84" name="Oval 7"/>
            <p:cNvSpPr>
              <a:spLocks noChangeArrowheads="1"/>
            </p:cNvSpPr>
            <p:nvPr/>
          </p:nvSpPr>
          <p:spPr bwMode="auto">
            <a:xfrm>
              <a:off x="3886200" y="5257800"/>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85" name="Oval 8"/>
            <p:cNvSpPr>
              <a:spLocks noChangeArrowheads="1"/>
            </p:cNvSpPr>
            <p:nvPr/>
          </p:nvSpPr>
          <p:spPr bwMode="auto">
            <a:xfrm>
              <a:off x="2743200" y="5257800"/>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86" name="Oval 9"/>
            <p:cNvSpPr>
              <a:spLocks noChangeArrowheads="1"/>
            </p:cNvSpPr>
            <p:nvPr/>
          </p:nvSpPr>
          <p:spPr bwMode="auto">
            <a:xfrm>
              <a:off x="3352800" y="5257800"/>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87" name="Oval 10"/>
            <p:cNvSpPr>
              <a:spLocks noChangeArrowheads="1"/>
            </p:cNvSpPr>
            <p:nvPr/>
          </p:nvSpPr>
          <p:spPr bwMode="auto">
            <a:xfrm>
              <a:off x="1752600" y="5257800"/>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88" name="Rectangle 11"/>
            <p:cNvSpPr>
              <a:spLocks noChangeArrowheads="1"/>
            </p:cNvSpPr>
            <p:nvPr/>
          </p:nvSpPr>
          <p:spPr bwMode="auto">
            <a:xfrm>
              <a:off x="1143000" y="5410200"/>
              <a:ext cx="3057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latin typeface="Times New Roman" pitchFamily="18" charset="0"/>
                </a:rPr>
                <a:t>7      8      9     10     11     12</a:t>
              </a:r>
            </a:p>
          </p:txBody>
        </p:sp>
        <p:sp>
          <p:nvSpPr>
            <p:cNvPr id="50189" name="Rectangle 12"/>
            <p:cNvSpPr>
              <a:spLocks noChangeArrowheads="1"/>
            </p:cNvSpPr>
            <p:nvPr/>
          </p:nvSpPr>
          <p:spPr bwMode="auto">
            <a:xfrm>
              <a:off x="1219200" y="5803900"/>
              <a:ext cx="2752725" cy="4064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dirty="0"/>
                <a:t>Range = 12 - 7 = 5</a:t>
              </a:r>
            </a:p>
          </p:txBody>
        </p:sp>
        <p:sp>
          <p:nvSpPr>
            <p:cNvPr id="50190" name="Line 13"/>
            <p:cNvSpPr>
              <a:spLocks noChangeShapeType="1"/>
            </p:cNvSpPr>
            <p:nvPr/>
          </p:nvSpPr>
          <p:spPr bwMode="auto">
            <a:xfrm>
              <a:off x="5051425" y="5414963"/>
              <a:ext cx="3049588" cy="0"/>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50191" name="Rectangle 14"/>
            <p:cNvSpPr>
              <a:spLocks noChangeArrowheads="1"/>
            </p:cNvSpPr>
            <p:nvPr/>
          </p:nvSpPr>
          <p:spPr bwMode="auto">
            <a:xfrm>
              <a:off x="5029200" y="5410200"/>
              <a:ext cx="3057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a:latin typeface="Times New Roman" pitchFamily="18" charset="0"/>
                </a:rPr>
                <a:t>7      8      9     10     11     12</a:t>
              </a:r>
            </a:p>
          </p:txBody>
        </p:sp>
        <p:sp>
          <p:nvSpPr>
            <p:cNvPr id="50192" name="Oval 15"/>
            <p:cNvSpPr>
              <a:spLocks noChangeArrowheads="1"/>
            </p:cNvSpPr>
            <p:nvPr/>
          </p:nvSpPr>
          <p:spPr bwMode="auto">
            <a:xfrm>
              <a:off x="5110163" y="5262563"/>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93" name="Oval 16"/>
            <p:cNvSpPr>
              <a:spLocks noChangeArrowheads="1"/>
            </p:cNvSpPr>
            <p:nvPr/>
          </p:nvSpPr>
          <p:spPr bwMode="auto">
            <a:xfrm>
              <a:off x="6634163" y="5262563"/>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94" name="Oval 17"/>
            <p:cNvSpPr>
              <a:spLocks noChangeArrowheads="1"/>
            </p:cNvSpPr>
            <p:nvPr/>
          </p:nvSpPr>
          <p:spPr bwMode="auto">
            <a:xfrm>
              <a:off x="7777163" y="5262563"/>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95" name="Oval 18"/>
            <p:cNvSpPr>
              <a:spLocks noChangeArrowheads="1"/>
            </p:cNvSpPr>
            <p:nvPr/>
          </p:nvSpPr>
          <p:spPr bwMode="auto">
            <a:xfrm>
              <a:off x="7243763" y="5262563"/>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96" name="Oval 19"/>
            <p:cNvSpPr>
              <a:spLocks noChangeArrowheads="1"/>
            </p:cNvSpPr>
            <p:nvPr/>
          </p:nvSpPr>
          <p:spPr bwMode="auto">
            <a:xfrm>
              <a:off x="7777163" y="5110163"/>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97" name="Oval 20"/>
            <p:cNvSpPr>
              <a:spLocks noChangeArrowheads="1"/>
            </p:cNvSpPr>
            <p:nvPr/>
          </p:nvSpPr>
          <p:spPr bwMode="auto">
            <a:xfrm>
              <a:off x="7777163" y="4970463"/>
              <a:ext cx="152400" cy="1524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98" name="Rectangle 21"/>
            <p:cNvSpPr>
              <a:spLocks noChangeArrowheads="1"/>
            </p:cNvSpPr>
            <p:nvPr/>
          </p:nvSpPr>
          <p:spPr bwMode="auto">
            <a:xfrm>
              <a:off x="5186363" y="5656263"/>
              <a:ext cx="2381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0199" name="Rectangle 22"/>
            <p:cNvSpPr>
              <a:spLocks noChangeArrowheads="1"/>
            </p:cNvSpPr>
            <p:nvPr/>
          </p:nvSpPr>
          <p:spPr bwMode="auto">
            <a:xfrm>
              <a:off x="5181600" y="5803900"/>
              <a:ext cx="2895600" cy="4064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t>Range = 12 - 7 = 5</a:t>
              </a:r>
            </a:p>
          </p:txBody>
        </p:sp>
        <p:sp>
          <p:nvSpPr>
            <p:cNvPr id="50200" name="Line 23"/>
            <p:cNvSpPr>
              <a:spLocks noChangeShapeType="1"/>
            </p:cNvSpPr>
            <p:nvPr/>
          </p:nvSpPr>
          <p:spPr bwMode="auto">
            <a:xfrm>
              <a:off x="1066800" y="5410200"/>
              <a:ext cx="312420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50201" name="Line 24"/>
            <p:cNvSpPr>
              <a:spLocks noChangeShapeType="1"/>
            </p:cNvSpPr>
            <p:nvPr/>
          </p:nvSpPr>
          <p:spPr bwMode="auto">
            <a:xfrm>
              <a:off x="5033963" y="5414963"/>
              <a:ext cx="312420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50207" name="Rectangle 32"/>
            <p:cNvSpPr>
              <a:spLocks noChangeArrowheads="1"/>
            </p:cNvSpPr>
            <p:nvPr/>
          </p:nvSpPr>
          <p:spPr bwMode="auto">
            <a:xfrm>
              <a:off x="762000" y="4953000"/>
              <a:ext cx="7772400" cy="1447800"/>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pSp>
      <p:grpSp>
        <p:nvGrpSpPr>
          <p:cNvPr id="2" name="Group 1"/>
          <p:cNvGrpSpPr/>
          <p:nvPr/>
        </p:nvGrpSpPr>
        <p:grpSpPr>
          <a:xfrm>
            <a:off x="609600" y="1981200"/>
            <a:ext cx="8229600" cy="2133600"/>
            <a:chOff x="533400" y="1981200"/>
            <a:chExt cx="8229600" cy="2133600"/>
          </a:xfrm>
        </p:grpSpPr>
        <p:sp>
          <p:nvSpPr>
            <p:cNvPr id="38" name="Text Box 28"/>
            <p:cNvSpPr txBox="1">
              <a:spLocks noChangeArrowheads="1"/>
            </p:cNvSpPr>
            <p:nvPr/>
          </p:nvSpPr>
          <p:spPr bwMode="auto">
            <a:xfrm>
              <a:off x="533400" y="19812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dirty="0">
                  <a:solidFill>
                    <a:schemeClr val="folHlink"/>
                  </a:solidFill>
                </a:rPr>
                <a:t>	</a:t>
              </a:r>
              <a:r>
                <a:rPr lang="en-US" dirty="0">
                  <a:solidFill>
                    <a:schemeClr val="hlink"/>
                  </a:solidFill>
                </a:rPr>
                <a:t>1</a:t>
              </a:r>
              <a:r>
                <a:rPr lang="en-US" dirty="0"/>
                <a:t>,1,1,1,1,1,1,1,1,1,1,2,2,2,2,2,2,2,2,3,3,3,3,4,</a:t>
              </a:r>
              <a:r>
                <a:rPr lang="en-US" dirty="0">
                  <a:solidFill>
                    <a:schemeClr val="hlink"/>
                  </a:solidFill>
                </a:rPr>
                <a:t>5</a:t>
              </a:r>
              <a:endParaRPr lang="en-US" dirty="0">
                <a:solidFill>
                  <a:schemeClr val="hlink"/>
                </a:solidFill>
                <a:latin typeface="Times New Roman" pitchFamily="18" charset="0"/>
              </a:endParaRPr>
            </a:p>
          </p:txBody>
        </p:sp>
        <p:sp>
          <p:nvSpPr>
            <p:cNvPr id="39" name="Text Box 29"/>
            <p:cNvSpPr txBox="1">
              <a:spLocks noChangeArrowheads="1"/>
            </p:cNvSpPr>
            <p:nvPr/>
          </p:nvSpPr>
          <p:spPr bwMode="auto">
            <a:xfrm>
              <a:off x="533400" y="31242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a:solidFill>
                    <a:schemeClr val="folHlink"/>
                  </a:solidFill>
                </a:rPr>
                <a:t>	</a:t>
              </a:r>
              <a:r>
                <a:rPr lang="en-US">
                  <a:solidFill>
                    <a:schemeClr val="hlink"/>
                  </a:solidFill>
                </a:rPr>
                <a:t>1</a:t>
              </a:r>
              <a:r>
                <a:rPr lang="en-US"/>
                <a:t>,1,1,1,1,1,1,1,1,1,1,2,2,2,2,2,2,2,2,3,3,3,3,4,</a:t>
              </a:r>
              <a:r>
                <a:rPr lang="en-US">
                  <a:solidFill>
                    <a:schemeClr val="hlink"/>
                  </a:solidFill>
                </a:rPr>
                <a:t>120</a:t>
              </a:r>
              <a:endParaRPr lang="en-US">
                <a:solidFill>
                  <a:schemeClr val="hlink"/>
                </a:solidFill>
                <a:latin typeface="Times New Roman" pitchFamily="18" charset="0"/>
              </a:endParaRPr>
            </a:p>
          </p:txBody>
        </p:sp>
        <p:sp>
          <p:nvSpPr>
            <p:cNvPr id="40" name="Rectangle 30"/>
            <p:cNvSpPr>
              <a:spLocks noChangeArrowheads="1"/>
            </p:cNvSpPr>
            <p:nvPr/>
          </p:nvSpPr>
          <p:spPr bwMode="auto">
            <a:xfrm>
              <a:off x="3276600" y="2438400"/>
              <a:ext cx="2895600"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t>Range = 5 - 1 = 4</a:t>
              </a:r>
            </a:p>
          </p:txBody>
        </p:sp>
        <p:sp>
          <p:nvSpPr>
            <p:cNvPr id="41" name="Rectangle 31"/>
            <p:cNvSpPr>
              <a:spLocks noChangeArrowheads="1"/>
            </p:cNvSpPr>
            <p:nvPr/>
          </p:nvSpPr>
          <p:spPr bwMode="auto">
            <a:xfrm>
              <a:off x="3276600" y="3581400"/>
              <a:ext cx="2895600" cy="406400"/>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pPr>
              <a:r>
                <a:rPr lang="en-US" sz="2000" b="1"/>
                <a:t>Range = 120 - 1 = 119</a:t>
              </a:r>
            </a:p>
          </p:txBody>
        </p:sp>
        <p:sp>
          <p:nvSpPr>
            <p:cNvPr id="42" name="Rectangle 33"/>
            <p:cNvSpPr>
              <a:spLocks noChangeArrowheads="1"/>
            </p:cNvSpPr>
            <p:nvPr/>
          </p:nvSpPr>
          <p:spPr bwMode="auto">
            <a:xfrm>
              <a:off x="762000" y="1981200"/>
              <a:ext cx="7772400" cy="2133600"/>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8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990600" y="152400"/>
            <a:ext cx="7924800" cy="1219200"/>
          </a:xfrm>
        </p:spPr>
        <p:txBody>
          <a:bodyPr/>
          <a:lstStyle/>
          <a:p>
            <a:pPr eaLnBrk="1" hangingPunct="1"/>
            <a:r>
              <a:rPr lang="tr-TR" smtClean="0"/>
              <a:t>Sorted Marks of Intr.Stats of Last Year (Make-up Exam)</a:t>
            </a:r>
          </a:p>
        </p:txBody>
      </p:sp>
      <p:graphicFrame>
        <p:nvGraphicFramePr>
          <p:cNvPr id="6" name="Content Placeholder 5"/>
          <p:cNvGraphicFramePr>
            <a:graphicFrameLocks noGrp="1"/>
          </p:cNvGraphicFramePr>
          <p:nvPr>
            <p:ph idx="1"/>
          </p:nvPr>
        </p:nvGraphicFramePr>
        <p:xfrm>
          <a:off x="457200" y="1400175"/>
          <a:ext cx="8077200" cy="5275257"/>
        </p:xfrm>
        <a:graphic>
          <a:graphicData uri="http://schemas.openxmlformats.org/drawingml/2006/table">
            <a:tbl>
              <a:tblPr firstRow="1" bandRow="1">
                <a:tableStyleId>{5C22544A-7EE6-4342-B048-85BDC9FD1C3A}</a:tableStyleId>
              </a:tblPr>
              <a:tblGrid>
                <a:gridCol w="1346200"/>
                <a:gridCol w="1346200"/>
                <a:gridCol w="1346200"/>
                <a:gridCol w="1346200"/>
                <a:gridCol w="1346200"/>
                <a:gridCol w="1346200"/>
              </a:tblGrid>
              <a:tr h="405789">
                <a:tc>
                  <a:txBody>
                    <a:bodyPr/>
                    <a:lstStyle/>
                    <a:p>
                      <a:pPr algn="ctr" fontAlgn="b"/>
                      <a:endParaRPr lang="tr-TR" sz="2600" b="0" i="0" u="none" strike="noStrike" dirty="0">
                        <a:solidFill>
                          <a:srgbClr val="000000"/>
                        </a:solidFill>
                        <a:effectLst/>
                        <a:latin typeface="Calibri"/>
                      </a:endParaRPr>
                    </a:p>
                  </a:txBody>
                  <a:tcPr marL="9525" marR="9525" marT="9526" marB="0" anchor="b"/>
                </a:tc>
                <a:tc>
                  <a:txBody>
                    <a:bodyPr/>
                    <a:lstStyle/>
                    <a:p>
                      <a:pPr algn="ctr" fontAlgn="b"/>
                      <a:endParaRPr lang="tr-TR" sz="2600" b="0" i="0" u="none" strike="noStrike" dirty="0">
                        <a:solidFill>
                          <a:srgbClr val="000000"/>
                        </a:solidFill>
                        <a:effectLst/>
                        <a:latin typeface="Calibri"/>
                      </a:endParaRPr>
                    </a:p>
                  </a:txBody>
                  <a:tcPr marL="9525" marR="9525" marT="9526" marB="0" anchor="b"/>
                </a:tc>
                <a:tc>
                  <a:txBody>
                    <a:bodyPr/>
                    <a:lstStyle/>
                    <a:p>
                      <a:pPr algn="ctr" fontAlgn="b"/>
                      <a:endParaRPr lang="tr-TR" sz="2600" b="0" i="0" u="none" strike="noStrike" dirty="0">
                        <a:solidFill>
                          <a:srgbClr val="000000"/>
                        </a:solidFill>
                        <a:effectLst/>
                        <a:latin typeface="Calibri"/>
                      </a:endParaRPr>
                    </a:p>
                  </a:txBody>
                  <a:tcPr marL="9525" marR="9525" marT="9526" marB="0" anchor="b"/>
                </a:tc>
                <a:tc>
                  <a:txBody>
                    <a:bodyPr/>
                    <a:lstStyle/>
                    <a:p>
                      <a:pPr algn="ctr" fontAlgn="b"/>
                      <a:endParaRPr lang="tr-TR" sz="2600" b="0" i="0" u="none" strike="noStrike" dirty="0">
                        <a:solidFill>
                          <a:srgbClr val="000000"/>
                        </a:solidFill>
                        <a:effectLst/>
                        <a:latin typeface="Calibri"/>
                      </a:endParaRPr>
                    </a:p>
                  </a:txBody>
                  <a:tcPr marL="9525" marR="9525" marT="9526" marB="0" anchor="b"/>
                </a:tc>
                <a:tc>
                  <a:txBody>
                    <a:bodyPr/>
                    <a:lstStyle/>
                    <a:p>
                      <a:pPr algn="ctr" fontAlgn="b"/>
                      <a:endParaRPr lang="tr-TR" sz="2600" b="0" i="0" u="none" strike="noStrike" dirty="0">
                        <a:solidFill>
                          <a:srgbClr val="000000"/>
                        </a:solidFill>
                        <a:effectLst/>
                        <a:latin typeface="Calibri"/>
                      </a:endParaRPr>
                    </a:p>
                  </a:txBody>
                  <a:tcPr marL="9525" marR="9525" marT="9526" marB="0" anchor="b"/>
                </a:tc>
                <a:tc>
                  <a:txBody>
                    <a:bodyPr/>
                    <a:lstStyle/>
                    <a:p>
                      <a:pPr algn="ctr" fontAlgn="b"/>
                      <a:endParaRPr lang="tr-TR" sz="2600" b="0" i="0" u="none" strike="noStrike" dirty="0">
                        <a:solidFill>
                          <a:srgbClr val="000000"/>
                        </a:solidFill>
                        <a:effectLst/>
                        <a:latin typeface="Calibri"/>
                      </a:endParaRP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72</a:t>
                      </a:r>
                    </a:p>
                  </a:txBody>
                  <a:tcPr marL="9525" marR="9525" marT="9526" marB="0" anchor="b"/>
                </a:tc>
                <a:tc>
                  <a:txBody>
                    <a:bodyPr/>
                    <a:lstStyle/>
                    <a:p>
                      <a:pPr algn="ctr" fontAlgn="b"/>
                      <a:r>
                        <a:rPr lang="tr-TR" sz="2600" b="0" i="0" u="none" strike="noStrike">
                          <a:solidFill>
                            <a:srgbClr val="000000"/>
                          </a:solidFill>
                          <a:effectLst/>
                          <a:latin typeface="Calibri"/>
                        </a:rPr>
                        <a:t>87</a:t>
                      </a: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20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65</a:t>
                      </a:r>
                    </a:p>
                  </a:txBody>
                  <a:tcPr marL="9525" marR="9525" marT="9526" marB="0" anchor="b"/>
                </a:tc>
                <a:tc>
                  <a:txBody>
                    <a:bodyPr/>
                    <a:lstStyle/>
                    <a:p>
                      <a:pPr algn="ctr" fontAlgn="b"/>
                      <a:r>
                        <a:rPr lang="tr-TR" sz="2600" b="0" i="0" u="none" strike="noStrike">
                          <a:solidFill>
                            <a:srgbClr val="000000"/>
                          </a:solidFill>
                          <a:effectLst/>
                          <a:latin typeface="Calibri"/>
                        </a:rPr>
                        <a:t>74</a:t>
                      </a:r>
                    </a:p>
                  </a:txBody>
                  <a:tcPr marL="9525" marR="9525" marT="9526" marB="0" anchor="b"/>
                </a:tc>
                <a:tc>
                  <a:txBody>
                    <a:bodyPr/>
                    <a:lstStyle/>
                    <a:p>
                      <a:pPr algn="ctr" fontAlgn="b"/>
                      <a:r>
                        <a:rPr lang="tr-TR" sz="2600" b="0" i="0" u="none" strike="noStrike">
                          <a:solidFill>
                            <a:srgbClr val="000000"/>
                          </a:solidFill>
                          <a:effectLst/>
                          <a:latin typeface="Calibri"/>
                        </a:rPr>
                        <a:t>87</a:t>
                      </a: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25</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65</a:t>
                      </a:r>
                    </a:p>
                  </a:txBody>
                  <a:tcPr marL="9525" marR="9525" marT="9526" marB="0" anchor="b"/>
                </a:tc>
                <a:tc>
                  <a:txBody>
                    <a:bodyPr/>
                    <a:lstStyle/>
                    <a:p>
                      <a:pPr algn="ctr" fontAlgn="b"/>
                      <a:r>
                        <a:rPr lang="tr-TR" sz="2600" b="0" i="0" u="none" strike="noStrike">
                          <a:solidFill>
                            <a:srgbClr val="000000"/>
                          </a:solidFill>
                          <a:effectLst/>
                          <a:latin typeface="Calibri"/>
                        </a:rPr>
                        <a:t>75</a:t>
                      </a:r>
                    </a:p>
                  </a:txBody>
                  <a:tcPr marL="9525" marR="9525" marT="9526" marB="0" anchor="b"/>
                </a:tc>
                <a:tc>
                  <a:txBody>
                    <a:bodyPr/>
                    <a:lstStyle/>
                    <a:p>
                      <a:pPr algn="ctr" fontAlgn="b"/>
                      <a:r>
                        <a:rPr lang="tr-TR" sz="2600" b="0" i="0" u="none" strike="noStrike">
                          <a:solidFill>
                            <a:srgbClr val="000000"/>
                          </a:solidFill>
                          <a:effectLst/>
                          <a:latin typeface="Calibri"/>
                        </a:rPr>
                        <a:t>89</a:t>
                      </a: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30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65</a:t>
                      </a:r>
                    </a:p>
                  </a:txBody>
                  <a:tcPr marL="9525" marR="9525" marT="9526" marB="0" anchor="b"/>
                </a:tc>
                <a:tc>
                  <a:txBody>
                    <a:bodyPr/>
                    <a:lstStyle/>
                    <a:p>
                      <a:pPr algn="ctr" fontAlgn="b"/>
                      <a:r>
                        <a:rPr lang="tr-TR" sz="2600" b="0" i="0" u="none" strike="noStrike">
                          <a:solidFill>
                            <a:srgbClr val="000000"/>
                          </a:solidFill>
                          <a:effectLst/>
                          <a:latin typeface="Calibri"/>
                        </a:rPr>
                        <a:t>75</a:t>
                      </a:r>
                    </a:p>
                  </a:txBody>
                  <a:tcPr marL="9525" marR="9525" marT="9526" marB="0" anchor="b"/>
                </a:tc>
                <a:tc>
                  <a:txBody>
                    <a:bodyPr/>
                    <a:lstStyle/>
                    <a:p>
                      <a:pPr algn="ctr" fontAlgn="b"/>
                      <a:r>
                        <a:rPr lang="tr-TR" sz="2600" b="0" i="0" u="none" strike="noStrike">
                          <a:solidFill>
                            <a:srgbClr val="000000"/>
                          </a:solidFill>
                          <a:effectLst/>
                          <a:latin typeface="Calibri"/>
                        </a:rPr>
                        <a:t>90</a:t>
                      </a: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30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67</a:t>
                      </a:r>
                    </a:p>
                  </a:txBody>
                  <a:tcPr marL="9525" marR="9525" marT="9526" marB="0" anchor="b"/>
                </a:tc>
                <a:tc>
                  <a:txBody>
                    <a:bodyPr/>
                    <a:lstStyle/>
                    <a:p>
                      <a:pPr algn="ctr" fontAlgn="b"/>
                      <a:r>
                        <a:rPr lang="tr-TR" sz="2600" b="0" i="0" u="none" strike="noStrike">
                          <a:solidFill>
                            <a:srgbClr val="000000"/>
                          </a:solidFill>
                          <a:effectLst/>
                          <a:latin typeface="Calibri"/>
                        </a:rPr>
                        <a:t>80</a:t>
                      </a:r>
                    </a:p>
                  </a:txBody>
                  <a:tcPr marL="9525" marR="9525" marT="9526" marB="0" anchor="b"/>
                </a:tc>
                <a:tc>
                  <a:txBody>
                    <a:bodyPr/>
                    <a:lstStyle/>
                    <a:p>
                      <a:pPr algn="ctr" fontAlgn="b"/>
                      <a:r>
                        <a:rPr lang="tr-TR" sz="2600" b="0" i="0" u="none" strike="noStrike">
                          <a:solidFill>
                            <a:srgbClr val="000000"/>
                          </a:solidFill>
                          <a:effectLst/>
                          <a:latin typeface="Calibri"/>
                        </a:rPr>
                        <a:t>90</a:t>
                      </a: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35</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70</a:t>
                      </a:r>
                    </a:p>
                  </a:txBody>
                  <a:tcPr marL="9525" marR="9525" marT="9526" marB="0" anchor="b"/>
                </a:tc>
                <a:tc>
                  <a:txBody>
                    <a:bodyPr/>
                    <a:lstStyle/>
                    <a:p>
                      <a:pPr algn="ctr" fontAlgn="b"/>
                      <a:r>
                        <a:rPr lang="tr-TR" sz="2600" b="0" i="0" u="none" strike="noStrike">
                          <a:solidFill>
                            <a:srgbClr val="000000"/>
                          </a:solidFill>
                          <a:effectLst/>
                          <a:latin typeface="Calibri"/>
                        </a:rPr>
                        <a:t>82</a:t>
                      </a:r>
                    </a:p>
                  </a:txBody>
                  <a:tcPr marL="9525" marR="9525" marT="9526" marB="0" anchor="b"/>
                </a:tc>
                <a:tc>
                  <a:txBody>
                    <a:bodyPr/>
                    <a:lstStyle/>
                    <a:p>
                      <a:pPr algn="ctr" fontAlgn="b"/>
                      <a:r>
                        <a:rPr lang="tr-TR" sz="2600" b="0" i="0" u="none" strike="noStrike">
                          <a:solidFill>
                            <a:srgbClr val="000000"/>
                          </a:solidFill>
                          <a:effectLst/>
                          <a:latin typeface="Calibri"/>
                        </a:rPr>
                        <a:t>90</a:t>
                      </a: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35</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70</a:t>
                      </a:r>
                    </a:p>
                  </a:txBody>
                  <a:tcPr marL="9525" marR="9525" marT="9526" marB="0" anchor="b"/>
                </a:tc>
                <a:tc>
                  <a:txBody>
                    <a:bodyPr/>
                    <a:lstStyle/>
                    <a:p>
                      <a:pPr algn="ctr" fontAlgn="b"/>
                      <a:r>
                        <a:rPr lang="tr-TR" sz="2600" b="0" i="0" u="none" strike="noStrike">
                          <a:solidFill>
                            <a:srgbClr val="000000"/>
                          </a:solidFill>
                          <a:effectLst/>
                          <a:latin typeface="Calibri"/>
                        </a:rPr>
                        <a:t>85</a:t>
                      </a:r>
                    </a:p>
                  </a:txBody>
                  <a:tcPr marL="9525" marR="9525" marT="9526" marB="0" anchor="b"/>
                </a:tc>
                <a:tc>
                  <a:txBody>
                    <a:bodyPr/>
                    <a:lstStyle/>
                    <a:p>
                      <a:pPr algn="ctr" fontAlgn="b"/>
                      <a:r>
                        <a:rPr lang="tr-TR" sz="2600" b="0" i="0" u="none" strike="noStrike">
                          <a:solidFill>
                            <a:srgbClr val="000000"/>
                          </a:solidFill>
                          <a:effectLst/>
                          <a:latin typeface="Calibri"/>
                        </a:rPr>
                        <a:t>95</a:t>
                      </a: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36</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70</a:t>
                      </a:r>
                    </a:p>
                  </a:txBody>
                  <a:tcPr marL="9525" marR="9525" marT="9526" marB="0" anchor="b"/>
                </a:tc>
                <a:tc>
                  <a:txBody>
                    <a:bodyPr/>
                    <a:lstStyle/>
                    <a:p>
                      <a:pPr algn="ctr" fontAlgn="b"/>
                      <a:r>
                        <a:rPr lang="tr-TR" sz="2600" b="0" i="0" u="none" strike="noStrike">
                          <a:solidFill>
                            <a:srgbClr val="000000"/>
                          </a:solidFill>
                          <a:effectLst/>
                          <a:latin typeface="Calibri"/>
                        </a:rPr>
                        <a:t>85</a:t>
                      </a:r>
                    </a:p>
                  </a:txBody>
                  <a:tcPr marL="9525" marR="9525" marT="9526" marB="0" anchor="b"/>
                </a:tc>
                <a:tc>
                  <a:txBody>
                    <a:bodyPr/>
                    <a:lstStyle/>
                    <a:p>
                      <a:pPr algn="ctr" fontAlgn="b"/>
                      <a:r>
                        <a:rPr lang="tr-TR" sz="2600" b="0" i="0" u="none" strike="noStrike">
                          <a:solidFill>
                            <a:srgbClr val="000000"/>
                          </a:solidFill>
                          <a:effectLst/>
                          <a:latin typeface="Calibri"/>
                        </a:rPr>
                        <a:t>95</a:t>
                      </a: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70</a:t>
                      </a:r>
                    </a:p>
                  </a:txBody>
                  <a:tcPr marL="9525" marR="9525" marT="9526" marB="0" anchor="b"/>
                </a:tc>
                <a:tc>
                  <a:txBody>
                    <a:bodyPr/>
                    <a:lstStyle/>
                    <a:p>
                      <a:pPr algn="ctr" fontAlgn="b"/>
                      <a:r>
                        <a:rPr lang="tr-TR" sz="2600" b="0" i="0" u="none" strike="noStrike">
                          <a:solidFill>
                            <a:srgbClr val="000000"/>
                          </a:solidFill>
                          <a:effectLst/>
                          <a:latin typeface="Calibri"/>
                        </a:rPr>
                        <a:t>85</a:t>
                      </a:r>
                    </a:p>
                  </a:txBody>
                  <a:tcPr marL="9525" marR="9525" marT="9526" marB="0" anchor="b"/>
                </a:tc>
                <a:tc>
                  <a:txBody>
                    <a:bodyPr/>
                    <a:lstStyle/>
                    <a:p>
                      <a:pPr algn="ctr" fontAlgn="b"/>
                      <a:r>
                        <a:rPr lang="tr-TR" sz="2600" b="0" i="0" u="none" strike="noStrike">
                          <a:solidFill>
                            <a:srgbClr val="000000"/>
                          </a:solidFill>
                          <a:effectLst/>
                          <a:latin typeface="Calibri"/>
                        </a:rPr>
                        <a:t>95</a:t>
                      </a: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70</a:t>
                      </a:r>
                    </a:p>
                  </a:txBody>
                  <a:tcPr marL="9525" marR="9525" marT="9526" marB="0" anchor="b"/>
                </a:tc>
                <a:tc>
                  <a:txBody>
                    <a:bodyPr/>
                    <a:lstStyle/>
                    <a:p>
                      <a:pPr algn="ctr" fontAlgn="b"/>
                      <a:r>
                        <a:rPr lang="tr-TR" sz="2600" b="0" i="0" u="none" strike="noStrike">
                          <a:solidFill>
                            <a:srgbClr val="000000"/>
                          </a:solidFill>
                          <a:effectLst/>
                          <a:latin typeface="Calibri"/>
                        </a:rPr>
                        <a:t>85</a:t>
                      </a:r>
                    </a:p>
                  </a:txBody>
                  <a:tcPr marL="9525" marR="9525" marT="9526" marB="0" anchor="b"/>
                </a:tc>
                <a:tc>
                  <a:txBody>
                    <a:bodyPr/>
                    <a:lstStyle/>
                    <a:p>
                      <a:pPr algn="ctr" fontAlgn="b"/>
                      <a:endParaRPr lang="tr-TR" sz="2600" b="0" i="0" u="none" strike="noStrike">
                        <a:solidFill>
                          <a:srgbClr val="000000"/>
                        </a:solidFill>
                        <a:effectLst/>
                        <a:latin typeface="Calibri"/>
                      </a:endParaRP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72</a:t>
                      </a:r>
                    </a:p>
                  </a:txBody>
                  <a:tcPr marL="9525" marR="9525" marT="9526" marB="0" anchor="b"/>
                </a:tc>
                <a:tc>
                  <a:txBody>
                    <a:bodyPr/>
                    <a:lstStyle/>
                    <a:p>
                      <a:pPr algn="ctr" fontAlgn="b"/>
                      <a:r>
                        <a:rPr lang="tr-TR" sz="2600" b="0" i="0" u="none" strike="noStrike">
                          <a:solidFill>
                            <a:srgbClr val="000000"/>
                          </a:solidFill>
                          <a:effectLst/>
                          <a:latin typeface="Calibri"/>
                        </a:rPr>
                        <a:t>85</a:t>
                      </a:r>
                    </a:p>
                  </a:txBody>
                  <a:tcPr marL="9525" marR="9525" marT="9526" marB="0" anchor="b"/>
                </a:tc>
                <a:tc>
                  <a:txBody>
                    <a:bodyPr/>
                    <a:lstStyle/>
                    <a:p>
                      <a:pPr algn="ctr" fontAlgn="b"/>
                      <a:endParaRPr lang="tr-TR" sz="2600" b="0" i="0" u="none" strike="noStrike">
                        <a:solidFill>
                          <a:srgbClr val="000000"/>
                        </a:solidFill>
                        <a:effectLst/>
                        <a:latin typeface="Calibri"/>
                      </a:endParaRPr>
                    </a:p>
                  </a:txBody>
                  <a:tcPr marL="9525" marR="9525" marT="9526" marB="0" anchor="b"/>
                </a:tc>
              </a:tr>
              <a:tr h="405789">
                <a:tc>
                  <a:txBody>
                    <a:bodyPr/>
                    <a:lstStyle/>
                    <a:p>
                      <a:pPr algn="ctr" fontAlgn="b"/>
                      <a:r>
                        <a:rPr lang="tr-TR" sz="2600" b="0" i="0" u="none" strike="noStrike">
                          <a:solidFill>
                            <a:srgbClr val="000000"/>
                          </a:solidFill>
                          <a:effectLst/>
                          <a:latin typeface="Calibri"/>
                        </a:rPr>
                        <a:t>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60</a:t>
                      </a:r>
                    </a:p>
                  </a:txBody>
                  <a:tcPr marL="9525" marR="9525" marT="9526" marB="0" anchor="b"/>
                </a:tc>
                <a:tc>
                  <a:txBody>
                    <a:bodyPr/>
                    <a:lstStyle/>
                    <a:p>
                      <a:pPr algn="ctr" fontAlgn="b"/>
                      <a:r>
                        <a:rPr lang="tr-TR" sz="2600" b="0" i="0" u="none" strike="noStrike">
                          <a:solidFill>
                            <a:srgbClr val="000000"/>
                          </a:solidFill>
                          <a:effectLst/>
                          <a:latin typeface="Calibri"/>
                        </a:rPr>
                        <a:t>72</a:t>
                      </a:r>
                    </a:p>
                  </a:txBody>
                  <a:tcPr marL="9525" marR="9525" marT="9526" marB="0" anchor="b"/>
                </a:tc>
                <a:tc>
                  <a:txBody>
                    <a:bodyPr/>
                    <a:lstStyle/>
                    <a:p>
                      <a:pPr algn="ctr" fontAlgn="b"/>
                      <a:r>
                        <a:rPr lang="tr-TR" sz="2600" b="0" i="0" u="none" strike="noStrike">
                          <a:solidFill>
                            <a:srgbClr val="000000"/>
                          </a:solidFill>
                          <a:effectLst/>
                          <a:latin typeface="Calibri"/>
                        </a:rPr>
                        <a:t>86</a:t>
                      </a:r>
                    </a:p>
                  </a:txBody>
                  <a:tcPr marL="9525" marR="9525" marT="9526" marB="0" anchor="b"/>
                </a:tc>
                <a:tc>
                  <a:txBody>
                    <a:bodyPr/>
                    <a:lstStyle/>
                    <a:p>
                      <a:pPr algn="ctr" fontAlgn="b"/>
                      <a:endParaRPr lang="tr-TR" sz="2600" b="0" i="0" u="none" strike="noStrike" dirty="0">
                        <a:solidFill>
                          <a:srgbClr val="000000"/>
                        </a:solidFill>
                        <a:effectLst/>
                        <a:latin typeface="Calibri"/>
                      </a:endParaRPr>
                    </a:p>
                  </a:txBody>
                  <a:tcPr marL="9525" marR="9525" marT="9526" marB="0" anchor="b"/>
                </a:tc>
              </a:tr>
            </a:tbl>
          </a:graphicData>
        </a:graphic>
      </p:graphicFrame>
      <p:sp>
        <p:nvSpPr>
          <p:cNvPr id="4" name="Slide Number Placeholder 3"/>
          <p:cNvSpPr>
            <a:spLocks noGrp="1"/>
          </p:cNvSpPr>
          <p:nvPr>
            <p:ph type="sldNum" sz="quarter" idx="10"/>
          </p:nvPr>
        </p:nvSpPr>
        <p:spPr/>
        <p:txBody>
          <a:bodyPr/>
          <a:lstStyle/>
          <a:p>
            <a:pPr>
              <a:defRPr/>
            </a:pPr>
            <a:r>
              <a:rPr lang="en-US"/>
              <a:t>Chap 3-</a:t>
            </a:r>
            <a:fld id="{427620C2-364D-4B7C-80B0-110ECC66DFAC}" type="slidenum">
              <a:rPr lang="en-US"/>
              <a:pPr>
                <a:defRPr/>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r>
              <a:rPr lang="tr-TR" dirty="0" smtClean="0"/>
              <a:t>Therefore, to overcome the disadvantages of the range we use a fairer measure of dispersion by taking a kind of «mini range» from nearer the centre of a distribution.</a:t>
            </a:r>
          </a:p>
          <a:p>
            <a:endParaRPr lang="tr-TR" dirty="0"/>
          </a:p>
          <a:p>
            <a:r>
              <a:rPr lang="tr-TR" dirty="0" smtClean="0"/>
              <a:t>This is the interquartile range.</a:t>
            </a:r>
            <a:endParaRPr lang="tr-TR"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60</a:t>
            </a:fld>
            <a:endParaRPr lang="en-US"/>
          </a:p>
        </p:txBody>
      </p:sp>
      <p:sp>
        <p:nvSpPr>
          <p:cNvPr id="5" name="Footer Placeholder 4"/>
          <p:cNvSpPr>
            <a:spLocks noGrp="1"/>
          </p:cNvSpPr>
          <p:nvPr>
            <p:ph type="ftr" sz="quarter" idx="11"/>
          </p:nvPr>
        </p:nvSpPr>
        <p:spPr/>
        <p:txBody>
          <a:bodyPr/>
          <a:lstStyle/>
          <a:p>
            <a:pPr>
              <a:defRPr/>
            </a:pPr>
            <a:r>
              <a:rPr lang="en-US" smtClean="0"/>
              <a:t>A Course In Business Statistics, 4th © 2006 Prentice-Hall, Inc.</a:t>
            </a:r>
            <a:endParaRPr lang="en-US"/>
          </a:p>
        </p:txBody>
      </p:sp>
    </p:spTree>
    <p:extLst>
      <p:ext uri="{BB962C8B-B14F-4D97-AF65-F5344CB8AC3E}">
        <p14:creationId xmlns:p14="http://schemas.microsoft.com/office/powerpoint/2010/main" val="20785916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Chap 3-</a:t>
            </a:r>
            <a:fld id="{F53AE895-43E9-4627-8578-DD03F0DF7B8E}" type="slidenum">
              <a:rPr lang="en-US"/>
              <a:pPr>
                <a:defRPr/>
              </a:pPr>
              <a:t>61</a:t>
            </a:fld>
            <a:endParaRPr lang="en-US"/>
          </a:p>
        </p:txBody>
      </p:sp>
      <p:sp>
        <p:nvSpPr>
          <p:cNvPr id="5"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51204" name="Rectangle 2"/>
          <p:cNvSpPr>
            <a:spLocks noGrp="1" noChangeArrowheads="1"/>
          </p:cNvSpPr>
          <p:nvPr>
            <p:ph type="title"/>
          </p:nvPr>
        </p:nvSpPr>
        <p:spPr>
          <a:xfrm>
            <a:off x="467544" y="332656"/>
            <a:ext cx="8424936" cy="1175792"/>
          </a:xfrm>
        </p:spPr>
        <p:txBody>
          <a:bodyPr/>
          <a:lstStyle/>
          <a:p>
            <a:pPr defTabSz="914400" eaLnBrk="1" hangingPunct="1"/>
            <a:r>
              <a:rPr lang="en-US" dirty="0" smtClean="0"/>
              <a:t>Interquartile Range</a:t>
            </a:r>
            <a:r>
              <a:rPr lang="tr-TR" dirty="0" smtClean="0"/>
              <a:t> (fourth spread) </a:t>
            </a:r>
            <a:endParaRPr lang="en-US" dirty="0" smtClean="0"/>
          </a:p>
        </p:txBody>
      </p:sp>
      <p:sp>
        <p:nvSpPr>
          <p:cNvPr id="51205" name="Rectangle 3"/>
          <p:cNvSpPr>
            <a:spLocks noGrp="1" noChangeArrowheads="1"/>
          </p:cNvSpPr>
          <p:nvPr>
            <p:ph type="body" idx="1"/>
          </p:nvPr>
        </p:nvSpPr>
        <p:spPr>
          <a:xfrm>
            <a:off x="609600" y="1905000"/>
            <a:ext cx="8001000" cy="3810000"/>
          </a:xfrm>
        </p:spPr>
        <p:txBody>
          <a:bodyPr/>
          <a:lstStyle/>
          <a:p>
            <a:pPr marL="342900" indent="-342900" defTabSz="914400" eaLnBrk="1" hangingPunct="1"/>
            <a:r>
              <a:rPr lang="en-US" sz="2700" dirty="0" smtClean="0"/>
              <a:t>Can eliminate some outlier problems by using the </a:t>
            </a:r>
            <a:r>
              <a:rPr lang="en-US" sz="2700" b="1" dirty="0" smtClean="0">
                <a:solidFill>
                  <a:schemeClr val="folHlink"/>
                </a:solidFill>
              </a:rPr>
              <a:t>interquartile range</a:t>
            </a:r>
            <a:r>
              <a:rPr lang="en-US" sz="2700" dirty="0" smtClean="0">
                <a:solidFill>
                  <a:schemeClr val="folHlink"/>
                </a:solidFill>
              </a:rPr>
              <a:t> </a:t>
            </a:r>
            <a:r>
              <a:rPr lang="tr-TR" sz="2700" dirty="0" smtClean="0">
                <a:solidFill>
                  <a:schemeClr val="folHlink"/>
                </a:solidFill>
              </a:rPr>
              <a:t>(</a:t>
            </a:r>
            <a:r>
              <a:rPr lang="tr-TR" sz="2400" dirty="0"/>
              <a:t>fourth </a:t>
            </a:r>
            <a:r>
              <a:rPr lang="tr-TR" sz="2400" dirty="0" smtClean="0"/>
              <a:t>spread).</a:t>
            </a:r>
            <a:endParaRPr lang="en-US" sz="2700" dirty="0" smtClean="0">
              <a:solidFill>
                <a:schemeClr val="folHlink"/>
              </a:solidFill>
            </a:endParaRPr>
          </a:p>
          <a:p>
            <a:pPr marL="342900" indent="-342900" defTabSz="914400" eaLnBrk="1" hangingPunct="1"/>
            <a:endParaRPr lang="en-US" sz="2700" dirty="0" smtClean="0">
              <a:solidFill>
                <a:schemeClr val="folHlink"/>
              </a:solidFill>
            </a:endParaRPr>
          </a:p>
          <a:p>
            <a:pPr marL="342900" indent="-342900" defTabSz="914400" eaLnBrk="1" hangingPunct="1"/>
            <a:r>
              <a:rPr lang="en-US" sz="2700" dirty="0" smtClean="0"/>
              <a:t>Eliminate some high-and low-valued observations and calculate the range from the remaining values.</a:t>
            </a:r>
          </a:p>
          <a:p>
            <a:pPr marL="342900" indent="-342900" defTabSz="914400" eaLnBrk="1" hangingPunct="1"/>
            <a:endParaRPr lang="en-US" sz="2700" dirty="0" smtClean="0"/>
          </a:p>
          <a:p>
            <a:pPr marL="342900" indent="-342900" defTabSz="914400" eaLnBrk="1" hangingPunct="1"/>
            <a:r>
              <a:rPr lang="en-US" sz="2700" dirty="0" smtClean="0"/>
              <a:t>Interquartile range = 3</a:t>
            </a:r>
            <a:r>
              <a:rPr lang="en-US" sz="2700" baseline="30000" dirty="0" smtClean="0"/>
              <a:t>rd</a:t>
            </a:r>
            <a:r>
              <a:rPr lang="en-US" sz="2700" dirty="0" smtClean="0"/>
              <a:t> quartile – 1</a:t>
            </a:r>
            <a:r>
              <a:rPr lang="en-US" sz="2700" baseline="30000" dirty="0" smtClean="0"/>
              <a:t>st</a:t>
            </a:r>
            <a:r>
              <a:rPr lang="en-US" sz="2700" dirty="0" smtClean="0"/>
              <a:t> quartile</a:t>
            </a:r>
          </a:p>
          <a:p>
            <a:pPr marL="342900" indent="-342900" defTabSz="914400" eaLnBrk="1" hangingPunct="1">
              <a:buFont typeface="Wingdings" pitchFamily="2" charset="2"/>
              <a:buNone/>
            </a:pPr>
            <a:endParaRPr lang="en-US" sz="2700" dirty="0" smtClean="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3"/>
          <p:cNvSpPr>
            <a:spLocks noGrp="1"/>
          </p:cNvSpPr>
          <p:nvPr>
            <p:ph type="sldNum" sz="quarter" idx="10"/>
          </p:nvPr>
        </p:nvSpPr>
        <p:spPr/>
        <p:txBody>
          <a:bodyPr/>
          <a:lstStyle/>
          <a:p>
            <a:pPr>
              <a:defRPr/>
            </a:pPr>
            <a:r>
              <a:rPr lang="en-US"/>
              <a:t>Chap 3-</a:t>
            </a:r>
            <a:fld id="{EF83753B-E124-4551-89FE-1916E4131FDD}" type="slidenum">
              <a:rPr lang="en-US"/>
              <a:pPr>
                <a:defRPr/>
              </a:pPr>
              <a:t>62</a:t>
            </a:fld>
            <a:endParaRPr lang="en-US"/>
          </a:p>
        </p:txBody>
      </p:sp>
      <p:sp>
        <p:nvSpPr>
          <p:cNvPr id="26"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52228" name="Rectangle 2"/>
          <p:cNvSpPr>
            <a:spLocks noGrp="1" noChangeArrowheads="1"/>
          </p:cNvSpPr>
          <p:nvPr>
            <p:ph type="title"/>
          </p:nvPr>
        </p:nvSpPr>
        <p:spPr>
          <a:xfrm>
            <a:off x="1676400" y="381000"/>
            <a:ext cx="6096000" cy="685800"/>
          </a:xfrm>
        </p:spPr>
        <p:txBody>
          <a:bodyPr/>
          <a:lstStyle/>
          <a:p>
            <a:pPr defTabSz="914400" eaLnBrk="1" hangingPunct="1"/>
            <a:r>
              <a:rPr lang="en-US" sz="3700" smtClean="0"/>
              <a:t>Interquartile Range</a:t>
            </a:r>
          </a:p>
        </p:txBody>
      </p:sp>
      <p:sp>
        <p:nvSpPr>
          <p:cNvPr id="52229" name="Line 4"/>
          <p:cNvSpPr>
            <a:spLocks noChangeShapeType="1"/>
          </p:cNvSpPr>
          <p:nvPr/>
        </p:nvSpPr>
        <p:spPr bwMode="auto">
          <a:xfrm>
            <a:off x="3429000" y="4800600"/>
            <a:ext cx="2514600" cy="0"/>
          </a:xfrm>
          <a:prstGeom prst="line">
            <a:avLst/>
          </a:prstGeom>
          <a:noFill/>
          <a:ln w="28575">
            <a:solidFill>
              <a:schemeClr val="fo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2230" name="Freeform 5"/>
          <p:cNvSpPr>
            <a:spLocks/>
          </p:cNvSpPr>
          <p:nvPr/>
        </p:nvSpPr>
        <p:spPr bwMode="auto">
          <a:xfrm>
            <a:off x="3417888" y="3357563"/>
            <a:ext cx="2516187" cy="528637"/>
          </a:xfrm>
          <a:custGeom>
            <a:avLst/>
            <a:gdLst>
              <a:gd name="T0" fmla="*/ 0 w 1585"/>
              <a:gd name="T1" fmla="*/ 2147483647 h 318"/>
              <a:gd name="T2" fmla="*/ 2147483647 w 1585"/>
              <a:gd name="T3" fmla="*/ 2147483647 h 318"/>
              <a:gd name="T4" fmla="*/ 2147483647 w 1585"/>
              <a:gd name="T5" fmla="*/ 0 h 318"/>
              <a:gd name="T6" fmla="*/ 0 w 1585"/>
              <a:gd name="T7" fmla="*/ 0 h 318"/>
              <a:gd name="T8" fmla="*/ 0 w 1585"/>
              <a:gd name="T9" fmla="*/ 2147483647 h 3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5" h="318">
                <a:moveTo>
                  <a:pt x="0" y="317"/>
                </a:moveTo>
                <a:lnTo>
                  <a:pt x="1584" y="317"/>
                </a:lnTo>
                <a:lnTo>
                  <a:pt x="1584" y="0"/>
                </a:lnTo>
                <a:lnTo>
                  <a:pt x="0" y="0"/>
                </a:lnTo>
                <a:lnTo>
                  <a:pt x="0" y="317"/>
                </a:lnTo>
              </a:path>
            </a:pathLst>
          </a:custGeom>
          <a:noFill/>
          <a:ln w="254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52231" name="Line 6"/>
          <p:cNvSpPr>
            <a:spLocks noChangeShapeType="1"/>
          </p:cNvSpPr>
          <p:nvPr/>
        </p:nvSpPr>
        <p:spPr bwMode="auto">
          <a:xfrm flipV="1">
            <a:off x="4876800" y="3352800"/>
            <a:ext cx="0" cy="5334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2232" name="Rectangle 7"/>
          <p:cNvSpPr>
            <a:spLocks noChangeArrowheads="1"/>
          </p:cNvSpPr>
          <p:nvPr/>
        </p:nvSpPr>
        <p:spPr bwMode="auto">
          <a:xfrm>
            <a:off x="4267200" y="2514600"/>
            <a:ext cx="1182688"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a:t>Median</a:t>
            </a:r>
          </a:p>
          <a:p>
            <a:pPr algn="ctr" eaLnBrk="0" hangingPunct="0"/>
            <a:r>
              <a:rPr lang="en-US"/>
              <a:t>(Q2)</a:t>
            </a:r>
            <a:endParaRPr lang="en-US">
              <a:solidFill>
                <a:srgbClr val="FFFF66"/>
              </a:solidFill>
            </a:endParaRPr>
          </a:p>
        </p:txBody>
      </p:sp>
      <p:sp>
        <p:nvSpPr>
          <p:cNvPr id="52233" name="Line 8"/>
          <p:cNvSpPr>
            <a:spLocks noChangeShapeType="1"/>
          </p:cNvSpPr>
          <p:nvPr/>
        </p:nvSpPr>
        <p:spPr bwMode="auto">
          <a:xfrm flipV="1">
            <a:off x="5943600" y="3657600"/>
            <a:ext cx="1143000" cy="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2234" name="Line 9"/>
          <p:cNvSpPr>
            <a:spLocks noChangeShapeType="1"/>
          </p:cNvSpPr>
          <p:nvPr/>
        </p:nvSpPr>
        <p:spPr bwMode="auto">
          <a:xfrm>
            <a:off x="1676400" y="3657600"/>
            <a:ext cx="1752600" cy="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2235" name="Line 10"/>
          <p:cNvSpPr>
            <a:spLocks noChangeShapeType="1"/>
          </p:cNvSpPr>
          <p:nvPr/>
        </p:nvSpPr>
        <p:spPr bwMode="auto">
          <a:xfrm flipV="1">
            <a:off x="7086600" y="3276600"/>
            <a:ext cx="0" cy="6858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2236" name="Line 11"/>
          <p:cNvSpPr>
            <a:spLocks noChangeShapeType="1"/>
          </p:cNvSpPr>
          <p:nvPr/>
        </p:nvSpPr>
        <p:spPr bwMode="auto">
          <a:xfrm flipV="1">
            <a:off x="1676400" y="3352800"/>
            <a:ext cx="0" cy="6096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2237" name="Rectangle 12"/>
          <p:cNvSpPr>
            <a:spLocks noChangeArrowheads="1"/>
          </p:cNvSpPr>
          <p:nvPr/>
        </p:nvSpPr>
        <p:spPr bwMode="auto">
          <a:xfrm>
            <a:off x="6781800" y="2590800"/>
            <a:ext cx="3841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t>X</a:t>
            </a:r>
          </a:p>
        </p:txBody>
      </p:sp>
      <p:sp>
        <p:nvSpPr>
          <p:cNvPr id="52238" name="Rectangle 13"/>
          <p:cNvSpPr>
            <a:spLocks noChangeArrowheads="1"/>
          </p:cNvSpPr>
          <p:nvPr/>
        </p:nvSpPr>
        <p:spPr bwMode="auto">
          <a:xfrm>
            <a:off x="7010400" y="2819400"/>
            <a:ext cx="128111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000"/>
              <a:t>maximum</a:t>
            </a:r>
            <a:endParaRPr lang="en-US" sz="2000">
              <a:solidFill>
                <a:srgbClr val="FFFF66"/>
              </a:solidFill>
            </a:endParaRPr>
          </a:p>
        </p:txBody>
      </p:sp>
      <p:sp>
        <p:nvSpPr>
          <p:cNvPr id="52239" name="Rectangle 14"/>
          <p:cNvSpPr>
            <a:spLocks noChangeArrowheads="1"/>
          </p:cNvSpPr>
          <p:nvPr/>
        </p:nvSpPr>
        <p:spPr bwMode="auto">
          <a:xfrm>
            <a:off x="7969250" y="30384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2240" name="Rectangle 15"/>
          <p:cNvSpPr>
            <a:spLocks noChangeArrowheads="1"/>
          </p:cNvSpPr>
          <p:nvPr/>
        </p:nvSpPr>
        <p:spPr bwMode="auto">
          <a:xfrm>
            <a:off x="1295400" y="2667000"/>
            <a:ext cx="3841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t>X</a:t>
            </a:r>
            <a:endParaRPr lang="en-US">
              <a:solidFill>
                <a:srgbClr val="FFFF66"/>
              </a:solidFill>
            </a:endParaRPr>
          </a:p>
        </p:txBody>
      </p:sp>
      <p:sp>
        <p:nvSpPr>
          <p:cNvPr id="52241" name="Rectangle 16"/>
          <p:cNvSpPr>
            <a:spLocks noChangeArrowheads="1"/>
          </p:cNvSpPr>
          <p:nvPr/>
        </p:nvSpPr>
        <p:spPr bwMode="auto">
          <a:xfrm>
            <a:off x="1524000" y="2895600"/>
            <a:ext cx="1211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000"/>
              <a:t>minimum</a:t>
            </a:r>
            <a:endParaRPr lang="en-US" sz="2000">
              <a:solidFill>
                <a:srgbClr val="FFFF66"/>
              </a:solidFill>
            </a:endParaRPr>
          </a:p>
        </p:txBody>
      </p:sp>
      <p:sp>
        <p:nvSpPr>
          <p:cNvPr id="52242" name="Rectangle 17"/>
          <p:cNvSpPr>
            <a:spLocks noChangeArrowheads="1"/>
          </p:cNvSpPr>
          <p:nvPr/>
        </p:nvSpPr>
        <p:spPr bwMode="auto">
          <a:xfrm>
            <a:off x="2605088" y="3136900"/>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2243" name="Rectangle 18"/>
          <p:cNvSpPr>
            <a:spLocks noChangeArrowheads="1"/>
          </p:cNvSpPr>
          <p:nvPr/>
        </p:nvSpPr>
        <p:spPr bwMode="auto">
          <a:xfrm>
            <a:off x="3200400" y="2743200"/>
            <a:ext cx="5873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a:t>Q1</a:t>
            </a:r>
            <a:endParaRPr lang="en-US">
              <a:solidFill>
                <a:srgbClr val="FFFF66"/>
              </a:solidFill>
            </a:endParaRPr>
          </a:p>
        </p:txBody>
      </p:sp>
      <p:sp>
        <p:nvSpPr>
          <p:cNvPr id="52244" name="Rectangle 19"/>
          <p:cNvSpPr>
            <a:spLocks noChangeArrowheads="1"/>
          </p:cNvSpPr>
          <p:nvPr/>
        </p:nvSpPr>
        <p:spPr bwMode="auto">
          <a:xfrm>
            <a:off x="5638800" y="2743200"/>
            <a:ext cx="5873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a:t>Q3</a:t>
            </a:r>
            <a:endParaRPr lang="en-US">
              <a:solidFill>
                <a:srgbClr val="FFFF66"/>
              </a:solidFill>
            </a:endParaRPr>
          </a:p>
        </p:txBody>
      </p:sp>
      <p:sp>
        <p:nvSpPr>
          <p:cNvPr id="52245" name="Rectangle 20"/>
          <p:cNvSpPr>
            <a:spLocks noChangeArrowheads="1"/>
          </p:cNvSpPr>
          <p:nvPr/>
        </p:nvSpPr>
        <p:spPr bwMode="auto">
          <a:xfrm>
            <a:off x="1066800" y="2057400"/>
            <a:ext cx="1455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folHlink"/>
                </a:solidFill>
              </a:rPr>
              <a:t>Example:</a:t>
            </a:r>
          </a:p>
        </p:txBody>
      </p:sp>
      <p:sp>
        <p:nvSpPr>
          <p:cNvPr id="52246" name="Rectangle 21"/>
          <p:cNvSpPr>
            <a:spLocks noChangeArrowheads="1"/>
          </p:cNvSpPr>
          <p:nvPr/>
        </p:nvSpPr>
        <p:spPr bwMode="auto">
          <a:xfrm>
            <a:off x="2209800" y="3352800"/>
            <a:ext cx="467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25%                 25%               25%          25%</a:t>
            </a:r>
          </a:p>
        </p:txBody>
      </p:sp>
      <p:sp>
        <p:nvSpPr>
          <p:cNvPr id="52247" name="Rectangle 22"/>
          <p:cNvSpPr>
            <a:spLocks noChangeArrowheads="1"/>
          </p:cNvSpPr>
          <p:nvPr/>
        </p:nvSpPr>
        <p:spPr bwMode="auto">
          <a:xfrm>
            <a:off x="1447800" y="3937000"/>
            <a:ext cx="5857875" cy="3968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t>12                     30                 45           57            70</a:t>
            </a:r>
          </a:p>
        </p:txBody>
      </p:sp>
      <p:sp>
        <p:nvSpPr>
          <p:cNvPr id="52248" name="Line 23"/>
          <p:cNvSpPr>
            <a:spLocks noChangeShapeType="1"/>
          </p:cNvSpPr>
          <p:nvPr/>
        </p:nvSpPr>
        <p:spPr bwMode="auto">
          <a:xfrm flipV="1">
            <a:off x="5943600" y="4343400"/>
            <a:ext cx="0" cy="6096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2249" name="Line 24"/>
          <p:cNvSpPr>
            <a:spLocks noChangeShapeType="1"/>
          </p:cNvSpPr>
          <p:nvPr/>
        </p:nvSpPr>
        <p:spPr bwMode="auto">
          <a:xfrm flipV="1">
            <a:off x="3429000" y="4343400"/>
            <a:ext cx="0" cy="6096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2250" name="Rectangle 25"/>
          <p:cNvSpPr>
            <a:spLocks noChangeArrowheads="1"/>
          </p:cNvSpPr>
          <p:nvPr/>
        </p:nvSpPr>
        <p:spPr bwMode="auto">
          <a:xfrm>
            <a:off x="3352800" y="4953000"/>
            <a:ext cx="2667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folHlink"/>
                </a:solidFill>
              </a:rPr>
              <a:t>Interquartile range </a:t>
            </a:r>
          </a:p>
          <a:p>
            <a:r>
              <a:rPr lang="en-US">
                <a:solidFill>
                  <a:schemeClr val="folHlink"/>
                </a:solidFill>
              </a:rPr>
              <a:t>   = 57 – 30 = 27</a:t>
            </a:r>
            <a:endParaRPr lang="en-US">
              <a:solidFill>
                <a:srgbClr val="FF6600"/>
              </a:solidFill>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2" y="381000"/>
            <a:ext cx="8478838" cy="838200"/>
          </a:xfrm>
        </p:spPr>
        <p:txBody>
          <a:bodyPr/>
          <a:lstStyle/>
          <a:p>
            <a:r>
              <a:rPr lang="tr-TR" sz="3500" dirty="0" smtClean="0"/>
              <a:t>Interquartile Range Versus Range</a:t>
            </a:r>
            <a:endParaRPr lang="tr-TR" sz="3500"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63</a:t>
            </a:fld>
            <a:endParaRPr lang="en-US"/>
          </a:p>
        </p:txBody>
      </p:sp>
      <p:sp>
        <p:nvSpPr>
          <p:cNvPr id="5" name="Footer Placeholder 4"/>
          <p:cNvSpPr>
            <a:spLocks noGrp="1"/>
          </p:cNvSpPr>
          <p:nvPr>
            <p:ph type="ftr" sz="quarter" idx="11"/>
          </p:nvPr>
        </p:nvSpPr>
        <p:spPr/>
        <p:txBody>
          <a:bodyPr/>
          <a:lstStyle/>
          <a:p>
            <a:pPr>
              <a:defRPr/>
            </a:pPr>
            <a:r>
              <a:rPr lang="en-US" smtClean="0"/>
              <a:t>A Course In Business Statistics, 4th © 2006 Prentice-Hall, Inc.</a:t>
            </a:r>
            <a:endParaRPr lang="en-US"/>
          </a:p>
        </p:txBody>
      </p:sp>
      <p:sp>
        <p:nvSpPr>
          <p:cNvPr id="7" name="Content Placeholder 6"/>
          <p:cNvSpPr>
            <a:spLocks noGrp="1"/>
          </p:cNvSpPr>
          <p:nvPr>
            <p:ph idx="1"/>
          </p:nvPr>
        </p:nvSpPr>
        <p:spPr/>
        <p:txBody>
          <a:bodyPr/>
          <a:lstStyle/>
          <a:p>
            <a:endParaRPr lang="tr-TR"/>
          </a:p>
        </p:txBody>
      </p:sp>
      <p:pic>
        <p:nvPicPr>
          <p:cNvPr id="66561"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6296" t="28385" r="52855" b="17188"/>
          <a:stretch/>
        </p:blipFill>
        <p:spPr bwMode="auto">
          <a:xfrm>
            <a:off x="914400" y="1359037"/>
            <a:ext cx="7239000" cy="5422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66700" y="3588603"/>
            <a:ext cx="3924300" cy="830997"/>
          </a:xfrm>
          <a:prstGeom prst="rect">
            <a:avLst/>
          </a:prstGeom>
          <a:noFill/>
        </p:spPr>
        <p:txBody>
          <a:bodyPr wrap="square" rtlCol="0">
            <a:spAutoFit/>
          </a:bodyPr>
          <a:lstStyle/>
          <a:p>
            <a:r>
              <a:rPr lang="tr-TR" dirty="0" smtClean="0"/>
              <a:t>Range (X) = 19-3=16</a:t>
            </a:r>
          </a:p>
          <a:p>
            <a:r>
              <a:rPr lang="tr-TR" dirty="0" smtClean="0"/>
              <a:t>Range (Y) = 22-2=20</a:t>
            </a:r>
            <a:endParaRPr lang="tr-TR" dirty="0"/>
          </a:p>
        </p:txBody>
      </p:sp>
      <p:sp>
        <p:nvSpPr>
          <p:cNvPr id="9" name="TextBox 8"/>
          <p:cNvSpPr txBox="1"/>
          <p:nvPr/>
        </p:nvSpPr>
        <p:spPr>
          <a:xfrm>
            <a:off x="4610100" y="3581400"/>
            <a:ext cx="3924300" cy="830997"/>
          </a:xfrm>
          <a:prstGeom prst="rect">
            <a:avLst/>
          </a:prstGeom>
          <a:noFill/>
        </p:spPr>
        <p:txBody>
          <a:bodyPr wrap="square" rtlCol="0">
            <a:spAutoFit/>
          </a:bodyPr>
          <a:lstStyle/>
          <a:p>
            <a:r>
              <a:rPr lang="tr-TR" dirty="0" smtClean="0"/>
              <a:t>IQR (X) = 14.5-8.5=6</a:t>
            </a:r>
          </a:p>
          <a:p>
            <a:r>
              <a:rPr lang="tr-TR" dirty="0" smtClean="0"/>
              <a:t>IQR (Y) = 12.5-10.5=2</a:t>
            </a:r>
            <a:endParaRPr lang="tr-TR" dirty="0"/>
          </a:p>
        </p:txBody>
      </p:sp>
    </p:spTree>
    <p:extLst>
      <p:ext uri="{BB962C8B-B14F-4D97-AF65-F5344CB8AC3E}">
        <p14:creationId xmlns:p14="http://schemas.microsoft.com/office/powerpoint/2010/main" val="28813701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r>
              <a:rPr lang="tr-TR" dirty="0" smtClean="0"/>
              <a:t>You will no doubt agree that the inter-quartile range gives a more reasonable indication of the distribution than does the full range.</a:t>
            </a:r>
          </a:p>
          <a:p>
            <a:endParaRPr lang="tr-TR" dirty="0"/>
          </a:p>
          <a:p>
            <a:r>
              <a:rPr lang="tr-TR" dirty="0" smtClean="0"/>
              <a:t>Now we will focus on the measure of dispersion that is more commonly used than any other: the </a:t>
            </a:r>
            <a:r>
              <a:rPr lang="tr-TR" b="1" dirty="0" smtClean="0">
                <a:solidFill>
                  <a:srgbClr val="FF0000"/>
                </a:solidFill>
              </a:rPr>
              <a:t>STANDARD DEVIATION</a:t>
            </a:r>
            <a:r>
              <a:rPr lang="tr-TR" dirty="0" smtClean="0"/>
              <a:t>.</a:t>
            </a:r>
          </a:p>
          <a:p>
            <a:endParaRPr lang="tr-TR" dirty="0"/>
          </a:p>
          <a:p>
            <a:r>
              <a:rPr lang="tr-TR" dirty="0" smtClean="0"/>
              <a:t>Like the mean, the standard deviation takes all the observed values into account.</a:t>
            </a:r>
            <a:endParaRPr lang="tr-TR"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64</a:t>
            </a:fld>
            <a:endParaRPr lang="en-US"/>
          </a:p>
        </p:txBody>
      </p:sp>
      <p:sp>
        <p:nvSpPr>
          <p:cNvPr id="5" name="Footer Placeholder 4"/>
          <p:cNvSpPr>
            <a:spLocks noGrp="1"/>
          </p:cNvSpPr>
          <p:nvPr>
            <p:ph type="ftr" sz="quarter" idx="11"/>
          </p:nvPr>
        </p:nvSpPr>
        <p:spPr/>
        <p:txBody>
          <a:bodyPr/>
          <a:lstStyle/>
          <a:p>
            <a:pPr>
              <a:defRPr/>
            </a:pPr>
            <a:r>
              <a:rPr lang="en-US" smtClean="0"/>
              <a:t>A Course In Business Statistics, 4th © 2006 Prentice-Hall, Inc.</a:t>
            </a:r>
            <a:endParaRPr lang="en-US"/>
          </a:p>
        </p:txBody>
      </p:sp>
    </p:spTree>
    <p:extLst>
      <p:ext uri="{BB962C8B-B14F-4D97-AF65-F5344CB8AC3E}">
        <p14:creationId xmlns:p14="http://schemas.microsoft.com/office/powerpoint/2010/main" val="6897602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097838" cy="838200"/>
          </a:xfrm>
        </p:spPr>
        <p:txBody>
          <a:bodyPr/>
          <a:lstStyle/>
          <a:p>
            <a:r>
              <a:rPr lang="tr-TR" sz="2500" dirty="0" smtClean="0"/>
              <a:t>Which of these sets of values would you expect to have the larger standard deviation?</a:t>
            </a:r>
            <a:endParaRPr lang="tr-TR" sz="2500" dirty="0"/>
          </a:p>
        </p:txBody>
      </p:sp>
      <p:sp>
        <p:nvSpPr>
          <p:cNvPr id="3" name="Content Placeholder 2"/>
          <p:cNvSpPr>
            <a:spLocks noGrp="1"/>
          </p:cNvSpPr>
          <p:nvPr>
            <p:ph idx="1"/>
          </p:nvPr>
        </p:nvSpPr>
        <p:spPr>
          <a:xfrm>
            <a:off x="457200" y="1600200"/>
            <a:ext cx="8382000" cy="4114800"/>
          </a:xfrm>
        </p:spPr>
        <p:txBody>
          <a:bodyPr/>
          <a:lstStyle/>
          <a:p>
            <a:r>
              <a:rPr lang="tr-TR" dirty="0" smtClean="0"/>
              <a:t>(a)     6        24       37       49      64    (mean = 36)</a:t>
            </a:r>
          </a:p>
          <a:p>
            <a:r>
              <a:rPr lang="tr-TR" dirty="0" smtClean="0"/>
              <a:t>(b) 111      114     117     118    120    (mean=116)</a:t>
            </a:r>
          </a:p>
          <a:p>
            <a:endParaRPr lang="tr-TR" dirty="0"/>
          </a:p>
          <a:p>
            <a:r>
              <a:rPr lang="tr-TR" dirty="0" smtClean="0"/>
              <a:t>The values in (a) are more dispersed than those in (b), so we can expect the standard deviation to be larger.</a:t>
            </a:r>
          </a:p>
          <a:p>
            <a:r>
              <a:rPr lang="tr-TR" dirty="0" smtClean="0"/>
              <a:t>Let’s see how it works:</a:t>
            </a:r>
            <a:endParaRPr lang="tr-TR" dirty="0"/>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65</a:t>
            </a:fld>
            <a:endParaRPr lang="en-US"/>
          </a:p>
        </p:txBody>
      </p:sp>
      <p:sp>
        <p:nvSpPr>
          <p:cNvPr id="5" name="Footer Placeholder 4"/>
          <p:cNvSpPr>
            <a:spLocks noGrp="1"/>
          </p:cNvSpPr>
          <p:nvPr>
            <p:ph type="ftr" sz="quarter" idx="11"/>
          </p:nvPr>
        </p:nvSpPr>
        <p:spPr/>
        <p:txBody>
          <a:bodyPr/>
          <a:lstStyle/>
          <a:p>
            <a:pPr>
              <a:defRPr/>
            </a:pPr>
            <a:r>
              <a:rPr lang="en-US" smtClean="0"/>
              <a:t>A Course In Business Statistics, 4th © 2006 Prentice-Hall, Inc.</a:t>
            </a:r>
            <a:endParaRPr lang="en-US"/>
          </a:p>
        </p:txBody>
      </p:sp>
    </p:spTree>
    <p:extLst>
      <p:ext uri="{BB962C8B-B14F-4D97-AF65-F5344CB8AC3E}">
        <p14:creationId xmlns:p14="http://schemas.microsoft.com/office/powerpoint/2010/main" val="1530912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66</a:t>
            </a:fld>
            <a:endParaRPr lang="en-US"/>
          </a:p>
        </p:txBody>
      </p:sp>
      <p:sp>
        <p:nvSpPr>
          <p:cNvPr id="6" name="Content Placeholder 2"/>
          <p:cNvSpPr txBox="1">
            <a:spLocks/>
          </p:cNvSpPr>
          <p:nvPr/>
        </p:nvSpPr>
        <p:spPr bwMode="auto">
          <a:xfrm>
            <a:off x="304800" y="14478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342" tIns="42672" rIns="85342" bIns="42672" numCol="1" anchor="t" anchorCtr="0" compatLnSpc="1">
            <a:prstTxWarp prst="textNoShape">
              <a:avLst/>
            </a:prstTxWarp>
          </a:bodyPr>
          <a:lstStyle>
            <a:lvl1pPr marL="320675" indent="-320675" algn="l" defTabSz="852488"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693738" indent="-268288" algn="l" defTabSz="852488" rtl="0" eaLnBrk="0" fontAlgn="base" hangingPunct="0">
              <a:spcBef>
                <a:spcPct val="20000"/>
              </a:spcBef>
              <a:spcAft>
                <a:spcPct val="0"/>
              </a:spcAft>
              <a:buClr>
                <a:schemeClr val="hlink"/>
              </a:buClr>
              <a:buSzPct val="55000"/>
              <a:buFont typeface="Wingdings" pitchFamily="2" charset="2"/>
              <a:buChar char="n"/>
              <a:defRPr sz="2400">
                <a:solidFill>
                  <a:schemeClr val="tx1"/>
                </a:solidFill>
                <a:latin typeface="+mn-lt"/>
              </a:defRPr>
            </a:lvl2pPr>
            <a:lvl3pPr marL="1068388" indent="-215900" algn="l" defTabSz="852488" rtl="0" eaLnBrk="0" fontAlgn="base" hangingPunct="0">
              <a:spcBef>
                <a:spcPct val="20000"/>
              </a:spcBef>
              <a:spcAft>
                <a:spcPct val="0"/>
              </a:spcAft>
              <a:buClr>
                <a:schemeClr val="accent2"/>
              </a:buClr>
              <a:buSzPct val="50000"/>
              <a:buFont typeface="Wingdings" pitchFamily="2" charset="2"/>
              <a:buChar char="n"/>
              <a:defRPr sz="2400">
                <a:solidFill>
                  <a:schemeClr val="tx1"/>
                </a:solidFill>
                <a:latin typeface="+mn-lt"/>
              </a:defRPr>
            </a:lvl3pPr>
            <a:lvl4pPr marL="1493838" indent="-212725" algn="l" defTabSz="852488" rtl="0" eaLnBrk="0" fontAlgn="base" hangingPunct="0">
              <a:spcBef>
                <a:spcPct val="20000"/>
              </a:spcBef>
              <a:spcAft>
                <a:spcPct val="0"/>
              </a:spcAft>
              <a:buClr>
                <a:schemeClr val="folHlink"/>
              </a:buClr>
              <a:buSzPct val="55000"/>
              <a:buFont typeface="Wingdings" pitchFamily="2" charset="2"/>
              <a:buChar char="n"/>
              <a:defRPr sz="2000">
                <a:solidFill>
                  <a:schemeClr val="tx1"/>
                </a:solidFill>
                <a:latin typeface="+mn-lt"/>
              </a:defRPr>
            </a:lvl4pPr>
            <a:lvl5pPr marL="1919288" indent="-212725" algn="l" defTabSz="852488" rtl="0" eaLnBrk="0" fontAlgn="base" hangingPunct="0">
              <a:spcBef>
                <a:spcPct val="20000"/>
              </a:spcBef>
              <a:spcAft>
                <a:spcPct val="0"/>
              </a:spcAft>
              <a:buClr>
                <a:srgbClr val="FD2B4E"/>
              </a:buClr>
              <a:buSzPct val="50000"/>
              <a:buFont typeface="Wingdings" pitchFamily="2" charset="2"/>
              <a:buChar char="n"/>
              <a:defRPr sz="2000">
                <a:solidFill>
                  <a:schemeClr val="tx1"/>
                </a:solidFill>
                <a:latin typeface="+mn-lt"/>
              </a:defRPr>
            </a:lvl5pPr>
            <a:lvl6pPr marL="23764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6pPr>
            <a:lvl7pPr marL="28336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7pPr>
            <a:lvl8pPr marL="32908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8pPr>
            <a:lvl9pPr marL="37480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9pPr>
          </a:lstStyle>
          <a:p>
            <a:r>
              <a:rPr lang="tr-TR" dirty="0" smtClean="0"/>
              <a:t>in (b) 111      114     117     118    120    (mean=116)</a:t>
            </a:r>
          </a:p>
          <a:p>
            <a:r>
              <a:rPr lang="tr-TR" dirty="0" smtClean="0"/>
              <a:t>Deviation from the mean 116:</a:t>
            </a:r>
          </a:p>
          <a:p>
            <a:r>
              <a:rPr lang="tr-TR" dirty="0" smtClean="0"/>
              <a:t>           -5         -2       +1      +2     +4</a:t>
            </a:r>
          </a:p>
          <a:p>
            <a:r>
              <a:rPr lang="tr-TR" dirty="0" smtClean="0"/>
              <a:t>Now we cannot simply take an average of the deviations. Why?</a:t>
            </a:r>
          </a:p>
          <a:p>
            <a:endParaRPr lang="tr-TR" dirty="0"/>
          </a:p>
          <a:p>
            <a:r>
              <a:rPr lang="tr-TR" dirty="0" smtClean="0"/>
              <a:t>They add up to zero! So to overcome this we square each deviation:</a:t>
            </a:r>
            <a:endParaRPr lang="tr-TR" dirty="0"/>
          </a:p>
          <a:p>
            <a:r>
              <a:rPr lang="tr-TR" dirty="0" smtClean="0"/>
              <a:t>          25          4         1       4      16</a:t>
            </a:r>
          </a:p>
          <a:p>
            <a:r>
              <a:rPr lang="tr-TR" dirty="0" smtClean="0"/>
              <a:t>The mean of these squared deviations is called </a:t>
            </a:r>
            <a:r>
              <a:rPr lang="tr-TR" b="1" dirty="0" smtClean="0">
                <a:solidFill>
                  <a:srgbClr val="FF0000"/>
                </a:solidFill>
              </a:rPr>
              <a:t>VARIANCE</a:t>
            </a:r>
          </a:p>
        </p:txBody>
      </p:sp>
    </p:spTree>
    <p:extLst>
      <p:ext uri="{BB962C8B-B14F-4D97-AF65-F5344CB8AC3E}">
        <p14:creationId xmlns:p14="http://schemas.microsoft.com/office/powerpoint/2010/main" val="28396098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r>
              <a:rPr lang="en-US"/>
              <a:t>Chap 3-</a:t>
            </a:r>
            <a:fld id="{371B6561-51FB-4E1B-876A-7975EAF92967}" type="slidenum">
              <a:rPr lang="en-US"/>
              <a:pPr>
                <a:defRPr/>
              </a:pPr>
              <a:t>67</a:t>
            </a:fld>
            <a:endParaRPr lang="en-US"/>
          </a:p>
        </p:txBody>
      </p:sp>
      <p:sp>
        <p:nvSpPr>
          <p:cNvPr id="7"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53252" name="Rectangle 5"/>
          <p:cNvSpPr>
            <a:spLocks noGrp="1" noChangeArrowheads="1"/>
          </p:cNvSpPr>
          <p:nvPr>
            <p:ph type="body" idx="1"/>
          </p:nvPr>
        </p:nvSpPr>
        <p:spPr/>
        <p:txBody>
          <a:bodyPr/>
          <a:lstStyle/>
          <a:p>
            <a:pPr eaLnBrk="1" hangingPunct="1"/>
            <a:r>
              <a:rPr lang="en-US" smtClean="0"/>
              <a:t>Average of squared deviations of values from the mean</a:t>
            </a:r>
          </a:p>
          <a:p>
            <a:pPr lvl="1" eaLnBrk="1" hangingPunct="1">
              <a:lnSpc>
                <a:spcPct val="120000"/>
              </a:lnSpc>
            </a:pPr>
            <a:r>
              <a:rPr lang="en-US" b="1" smtClean="0">
                <a:solidFill>
                  <a:schemeClr val="folHlink"/>
                </a:solidFill>
              </a:rPr>
              <a:t>Sample</a:t>
            </a:r>
            <a:r>
              <a:rPr lang="en-US" smtClean="0"/>
              <a:t> </a:t>
            </a:r>
            <a:r>
              <a:rPr lang="en-US" smtClean="0">
                <a:solidFill>
                  <a:schemeClr val="folHlink"/>
                </a:solidFill>
              </a:rPr>
              <a:t>variance:</a:t>
            </a:r>
            <a:r>
              <a:rPr lang="en-US" smtClean="0"/>
              <a:t> </a:t>
            </a:r>
          </a:p>
          <a:p>
            <a:pPr lvl="1" eaLnBrk="1" hangingPunct="1"/>
            <a:endParaRPr lang="en-US" smtClean="0"/>
          </a:p>
          <a:p>
            <a:pPr lvl="1" eaLnBrk="1" hangingPunct="1"/>
            <a:endParaRPr lang="en-US" smtClean="0"/>
          </a:p>
          <a:p>
            <a:pPr lvl="1" eaLnBrk="1" hangingPunct="1"/>
            <a:endParaRPr lang="en-US" smtClean="0"/>
          </a:p>
          <a:p>
            <a:pPr lvl="1" eaLnBrk="1" hangingPunct="1"/>
            <a:endParaRPr lang="en-US" smtClean="0"/>
          </a:p>
          <a:p>
            <a:pPr lvl="1" eaLnBrk="1" hangingPunct="1"/>
            <a:r>
              <a:rPr lang="en-US" b="1" smtClean="0">
                <a:solidFill>
                  <a:schemeClr val="folHlink"/>
                </a:solidFill>
              </a:rPr>
              <a:t>Population</a:t>
            </a:r>
            <a:r>
              <a:rPr lang="en-US" smtClean="0"/>
              <a:t> </a:t>
            </a:r>
            <a:r>
              <a:rPr lang="en-US" smtClean="0">
                <a:solidFill>
                  <a:schemeClr val="folHlink"/>
                </a:solidFill>
              </a:rPr>
              <a:t>variance:</a:t>
            </a:r>
          </a:p>
        </p:txBody>
      </p:sp>
      <p:sp>
        <p:nvSpPr>
          <p:cNvPr id="53253" name="Rectangle 7"/>
          <p:cNvSpPr>
            <a:spLocks noGrp="1" noChangeArrowheads="1"/>
          </p:cNvSpPr>
          <p:nvPr>
            <p:ph type="title"/>
          </p:nvPr>
        </p:nvSpPr>
        <p:spPr/>
        <p:txBody>
          <a:bodyPr/>
          <a:lstStyle/>
          <a:p>
            <a:pPr eaLnBrk="1" hangingPunct="1">
              <a:lnSpc>
                <a:spcPct val="160000"/>
              </a:lnSpc>
            </a:pPr>
            <a:r>
              <a:rPr lang="en-US" smtClean="0"/>
              <a:t>Variance</a:t>
            </a:r>
          </a:p>
        </p:txBody>
      </p:sp>
      <p:graphicFrame>
        <p:nvGraphicFramePr>
          <p:cNvPr id="53254" name="Object 8"/>
          <p:cNvGraphicFramePr>
            <a:graphicFrameLocks noChangeAspect="1"/>
          </p:cNvGraphicFramePr>
          <p:nvPr/>
        </p:nvGraphicFramePr>
        <p:xfrm>
          <a:off x="4724400" y="4800600"/>
          <a:ext cx="2781300" cy="1570038"/>
        </p:xfrm>
        <a:graphic>
          <a:graphicData uri="http://schemas.openxmlformats.org/presentationml/2006/ole">
            <mc:AlternateContent xmlns:mc="http://schemas.openxmlformats.org/markup-compatibility/2006">
              <mc:Choice xmlns:v="urn:schemas-microsoft-com:vml" Requires="v">
                <p:oleObj spid="_x0000_s53290" name="Equation" r:id="rId4" imgW="1079500" imgH="609600" progId="Equation.3">
                  <p:embed/>
                </p:oleObj>
              </mc:Choice>
              <mc:Fallback>
                <p:oleObj name="Equation" r:id="rId4" imgW="1079500" imgH="609600" progId="Equation.3">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800600"/>
                        <a:ext cx="2781300" cy="1570038"/>
                      </a:xfrm>
                      <a:prstGeom prst="rect">
                        <a:avLst/>
                      </a:prstGeom>
                      <a:solidFill>
                        <a:srgbClr val="FFFFCC"/>
                      </a:solidFill>
                      <a:ln w="9525">
                        <a:solidFill>
                          <a:schemeClr val="tx1"/>
                        </a:solidFill>
                        <a:miter lim="800000"/>
                        <a:headEnd/>
                        <a:tailEnd/>
                      </a:ln>
                    </p:spPr>
                  </p:pic>
                </p:oleObj>
              </mc:Fallback>
            </mc:AlternateContent>
          </a:graphicData>
        </a:graphic>
      </p:graphicFrame>
      <p:graphicFrame>
        <p:nvGraphicFramePr>
          <p:cNvPr id="53255" name="Object 9"/>
          <p:cNvGraphicFramePr>
            <a:graphicFrameLocks noChangeAspect="1"/>
          </p:cNvGraphicFramePr>
          <p:nvPr/>
        </p:nvGraphicFramePr>
        <p:xfrm>
          <a:off x="4724400" y="2667000"/>
          <a:ext cx="2747963" cy="1570038"/>
        </p:xfrm>
        <a:graphic>
          <a:graphicData uri="http://schemas.openxmlformats.org/presentationml/2006/ole">
            <mc:AlternateContent xmlns:mc="http://schemas.openxmlformats.org/markup-compatibility/2006">
              <mc:Choice xmlns:v="urn:schemas-microsoft-com:vml" Requires="v">
                <p:oleObj spid="_x0000_s53291" name="Equation" r:id="rId6" imgW="1066800" imgH="609600" progId="Equation.3">
                  <p:embed/>
                </p:oleObj>
              </mc:Choice>
              <mc:Fallback>
                <p:oleObj name="Equation" r:id="rId6" imgW="1066800" imgH="609600" progId="Equation.3">
                  <p:embed/>
                  <p:pic>
                    <p:nvPicPr>
                      <p:cNvPr id="0"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2667000"/>
                        <a:ext cx="2747963" cy="1570038"/>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r>
              <a:rPr lang="tr-TR" dirty="0" smtClean="0"/>
              <a:t>But!</a:t>
            </a:r>
          </a:p>
          <a:p>
            <a:r>
              <a:rPr lang="tr-TR" dirty="0" smtClean="0"/>
              <a:t>Variance is in squared values of our data:</a:t>
            </a:r>
          </a:p>
          <a:p>
            <a:pPr lvl="1"/>
            <a:r>
              <a:rPr lang="tr-TR" dirty="0" smtClean="0"/>
              <a:t>Squared marks</a:t>
            </a:r>
          </a:p>
          <a:p>
            <a:pPr lvl="1"/>
            <a:r>
              <a:rPr lang="tr-TR" dirty="0" smtClean="0"/>
              <a:t>Squared TL</a:t>
            </a:r>
          </a:p>
          <a:p>
            <a:pPr lvl="1"/>
            <a:r>
              <a:rPr lang="tr-TR" dirty="0" smtClean="0"/>
              <a:t>Squared meters (for heigths)</a:t>
            </a:r>
          </a:p>
          <a:p>
            <a:pPr lvl="1"/>
            <a:r>
              <a:rPr lang="tr-TR" dirty="0" smtClean="0"/>
              <a:t>and so on....</a:t>
            </a:r>
          </a:p>
          <a:p>
            <a:pPr marL="425450" lvl="1" indent="0">
              <a:buNone/>
            </a:pPr>
            <a:r>
              <a:rPr lang="tr-TR" dirty="0" smtClean="0"/>
              <a:t>What would you do in this case to get the measure of dispersion back into the same units as the observed values?</a:t>
            </a:r>
          </a:p>
          <a:p>
            <a:pPr marL="425450" lvl="1" indent="0">
              <a:buNone/>
            </a:pPr>
            <a:r>
              <a:rPr lang="tr-TR" dirty="0" smtClean="0"/>
              <a:t>Take the square root? So that is called the </a:t>
            </a:r>
            <a:r>
              <a:rPr lang="tr-TR" b="1" dirty="0" smtClean="0">
                <a:solidFill>
                  <a:srgbClr val="FF0000"/>
                </a:solidFill>
              </a:rPr>
              <a:t>STANDARD DEVIATION</a:t>
            </a:r>
            <a:endParaRPr lang="tr-TR" b="1" dirty="0">
              <a:solidFill>
                <a:srgbClr val="FF0000"/>
              </a:solidFill>
            </a:endParaRPr>
          </a:p>
        </p:txBody>
      </p:sp>
      <p:sp>
        <p:nvSpPr>
          <p:cNvPr id="4" name="Slide Number Placeholder 3"/>
          <p:cNvSpPr>
            <a:spLocks noGrp="1"/>
          </p:cNvSpPr>
          <p:nvPr>
            <p:ph type="sldNum" sz="quarter" idx="10"/>
          </p:nvPr>
        </p:nvSpPr>
        <p:spPr/>
        <p:txBody>
          <a:bodyPr/>
          <a:lstStyle/>
          <a:p>
            <a:pPr>
              <a:defRPr/>
            </a:pPr>
            <a:r>
              <a:rPr lang="en-US" smtClean="0"/>
              <a:t>Chap 3-</a:t>
            </a:r>
            <a:fld id="{65F188A1-59A5-432E-A204-3A70B767B0DE}" type="slidenum">
              <a:rPr lang="en-US" smtClean="0"/>
              <a:pPr>
                <a:defRPr/>
              </a:pPr>
              <a:t>68</a:t>
            </a:fld>
            <a:endParaRPr lang="en-US"/>
          </a:p>
        </p:txBody>
      </p:sp>
      <p:sp>
        <p:nvSpPr>
          <p:cNvPr id="5" name="Footer Placeholder 4"/>
          <p:cNvSpPr>
            <a:spLocks noGrp="1"/>
          </p:cNvSpPr>
          <p:nvPr>
            <p:ph type="ftr" sz="quarter" idx="11"/>
          </p:nvPr>
        </p:nvSpPr>
        <p:spPr/>
        <p:txBody>
          <a:bodyPr/>
          <a:lstStyle/>
          <a:p>
            <a:pPr>
              <a:defRPr/>
            </a:pPr>
            <a:r>
              <a:rPr lang="en-US" smtClean="0"/>
              <a:t>A Course In Business Statistics, 4th © 2006 Prentice-Hall, Inc.</a:t>
            </a:r>
            <a:endParaRPr lang="en-US"/>
          </a:p>
        </p:txBody>
      </p:sp>
    </p:spTree>
    <p:extLst>
      <p:ext uri="{BB962C8B-B14F-4D97-AF65-F5344CB8AC3E}">
        <p14:creationId xmlns:p14="http://schemas.microsoft.com/office/powerpoint/2010/main" val="189411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r>
              <a:rPr lang="en-US"/>
              <a:t>Chap 3-</a:t>
            </a:r>
            <a:fld id="{6C59DFF6-FB35-4D7A-9D7E-9EEC141FE0F5}" type="slidenum">
              <a:rPr lang="en-US"/>
              <a:pPr>
                <a:defRPr/>
              </a:pPr>
              <a:t>69</a:t>
            </a:fld>
            <a:endParaRPr lang="en-US"/>
          </a:p>
        </p:txBody>
      </p:sp>
      <p:sp>
        <p:nvSpPr>
          <p:cNvPr id="7"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54276" name="Rectangle 4098"/>
          <p:cNvSpPr>
            <a:spLocks noGrp="1" noChangeArrowheads="1"/>
          </p:cNvSpPr>
          <p:nvPr>
            <p:ph type="title"/>
          </p:nvPr>
        </p:nvSpPr>
        <p:spPr/>
        <p:txBody>
          <a:bodyPr/>
          <a:lstStyle/>
          <a:p>
            <a:pPr eaLnBrk="1" hangingPunct="1"/>
            <a:r>
              <a:rPr lang="en-US" smtClean="0"/>
              <a:t>Standard Deviation</a:t>
            </a:r>
          </a:p>
        </p:txBody>
      </p:sp>
      <p:sp>
        <p:nvSpPr>
          <p:cNvPr id="54277" name="Rectangle 4099"/>
          <p:cNvSpPr>
            <a:spLocks noGrp="1" noChangeArrowheads="1"/>
          </p:cNvSpPr>
          <p:nvPr>
            <p:ph type="body" idx="1"/>
          </p:nvPr>
        </p:nvSpPr>
        <p:spPr>
          <a:xfrm>
            <a:off x="533400" y="1676400"/>
            <a:ext cx="8382000" cy="4532313"/>
          </a:xfrm>
        </p:spPr>
        <p:txBody>
          <a:bodyPr/>
          <a:lstStyle/>
          <a:p>
            <a:pPr eaLnBrk="1" hangingPunct="1"/>
            <a:r>
              <a:rPr lang="en-US" smtClean="0"/>
              <a:t>Most commonly used measure of variation</a:t>
            </a:r>
          </a:p>
          <a:p>
            <a:pPr eaLnBrk="1" hangingPunct="1"/>
            <a:r>
              <a:rPr lang="en-US" smtClean="0"/>
              <a:t>Shows variation about the mean</a:t>
            </a:r>
          </a:p>
          <a:p>
            <a:pPr eaLnBrk="1" hangingPunct="1"/>
            <a:r>
              <a:rPr lang="en-US" smtClean="0"/>
              <a:t>Has the same units as the original data</a:t>
            </a:r>
          </a:p>
          <a:p>
            <a:pPr eaLnBrk="1" hangingPunct="1"/>
            <a:endParaRPr lang="en-US" sz="1400" smtClean="0"/>
          </a:p>
          <a:p>
            <a:pPr lvl="1" eaLnBrk="1" hangingPunct="1"/>
            <a:r>
              <a:rPr lang="en-US" b="1" smtClean="0">
                <a:solidFill>
                  <a:schemeClr val="folHlink"/>
                </a:solidFill>
              </a:rPr>
              <a:t>Sample</a:t>
            </a:r>
            <a:r>
              <a:rPr lang="en-US" smtClean="0"/>
              <a:t> </a:t>
            </a:r>
            <a:r>
              <a:rPr lang="en-US" smtClean="0">
                <a:solidFill>
                  <a:schemeClr val="folHlink"/>
                </a:solidFill>
              </a:rPr>
              <a:t>standard deviation:</a:t>
            </a:r>
          </a:p>
          <a:p>
            <a:pPr lvl="1" eaLnBrk="1" hangingPunct="1"/>
            <a:endParaRPr lang="en-US" smtClean="0"/>
          </a:p>
          <a:p>
            <a:pPr lvl="1" eaLnBrk="1" hangingPunct="1"/>
            <a:endParaRPr lang="en-US" smtClean="0"/>
          </a:p>
          <a:p>
            <a:pPr lvl="1" eaLnBrk="1" hangingPunct="1"/>
            <a:endParaRPr lang="en-US" smtClean="0"/>
          </a:p>
          <a:p>
            <a:pPr lvl="1" eaLnBrk="1" hangingPunct="1">
              <a:lnSpc>
                <a:spcPct val="80000"/>
              </a:lnSpc>
            </a:pPr>
            <a:r>
              <a:rPr lang="en-US" b="1" smtClean="0">
                <a:solidFill>
                  <a:schemeClr val="folHlink"/>
                </a:solidFill>
              </a:rPr>
              <a:t>Population</a:t>
            </a:r>
            <a:r>
              <a:rPr lang="en-US" smtClean="0"/>
              <a:t> </a:t>
            </a:r>
            <a:r>
              <a:rPr lang="en-US" smtClean="0">
                <a:solidFill>
                  <a:schemeClr val="folHlink"/>
                </a:solidFill>
              </a:rPr>
              <a:t>standard deviation:</a:t>
            </a:r>
          </a:p>
        </p:txBody>
      </p:sp>
      <p:graphicFrame>
        <p:nvGraphicFramePr>
          <p:cNvPr id="54278" name="Object 4102"/>
          <p:cNvGraphicFramePr>
            <a:graphicFrameLocks noChangeAspect="1"/>
          </p:cNvGraphicFramePr>
          <p:nvPr/>
        </p:nvGraphicFramePr>
        <p:xfrm>
          <a:off x="5791200" y="5105400"/>
          <a:ext cx="2427288" cy="1417638"/>
        </p:xfrm>
        <a:graphic>
          <a:graphicData uri="http://schemas.openxmlformats.org/presentationml/2006/ole">
            <mc:AlternateContent xmlns:mc="http://schemas.openxmlformats.org/markup-compatibility/2006">
              <mc:Choice xmlns:v="urn:schemas-microsoft-com:vml" Requires="v">
                <p:oleObj spid="_x0000_s54314" name="Equation" r:id="rId4" imgW="1129810" imgH="660113" progId="Equation.3">
                  <p:embed/>
                </p:oleObj>
              </mc:Choice>
              <mc:Fallback>
                <p:oleObj name="Equation" r:id="rId4" imgW="1129810" imgH="660113" progId="Equation.3">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5105400"/>
                        <a:ext cx="2427288" cy="1417638"/>
                      </a:xfrm>
                      <a:prstGeom prst="rect">
                        <a:avLst/>
                      </a:prstGeom>
                      <a:solidFill>
                        <a:srgbClr val="FFFFCC"/>
                      </a:solidFill>
                      <a:ln w="9525">
                        <a:solidFill>
                          <a:schemeClr val="tx1"/>
                        </a:solidFill>
                        <a:miter lim="800000"/>
                        <a:headEnd/>
                        <a:tailEnd/>
                      </a:ln>
                    </p:spPr>
                  </p:pic>
                </p:oleObj>
              </mc:Fallback>
            </mc:AlternateContent>
          </a:graphicData>
        </a:graphic>
      </p:graphicFrame>
      <p:graphicFrame>
        <p:nvGraphicFramePr>
          <p:cNvPr id="54279" name="Object 4103"/>
          <p:cNvGraphicFramePr>
            <a:graphicFrameLocks noChangeAspect="1"/>
          </p:cNvGraphicFramePr>
          <p:nvPr/>
        </p:nvGraphicFramePr>
        <p:xfrm>
          <a:off x="5791200" y="3352800"/>
          <a:ext cx="2398713" cy="1417638"/>
        </p:xfrm>
        <a:graphic>
          <a:graphicData uri="http://schemas.openxmlformats.org/presentationml/2006/ole">
            <mc:AlternateContent xmlns:mc="http://schemas.openxmlformats.org/markup-compatibility/2006">
              <mc:Choice xmlns:v="urn:schemas-microsoft-com:vml" Requires="v">
                <p:oleObj spid="_x0000_s54315" name="Equation" r:id="rId6" imgW="1117600" imgH="660400" progId="Equation.3">
                  <p:embed/>
                </p:oleObj>
              </mc:Choice>
              <mc:Fallback>
                <p:oleObj name="Equation" r:id="rId6" imgW="1117600" imgH="660400" progId="Equation.3">
                  <p:embed/>
                  <p:pic>
                    <p:nvPicPr>
                      <p:cNvPr id="0"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3352800"/>
                        <a:ext cx="2398713" cy="1417638"/>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838200" y="685800"/>
            <a:ext cx="8153400" cy="762000"/>
          </a:xfrm>
        </p:spPr>
        <p:txBody>
          <a:bodyPr/>
          <a:lstStyle/>
          <a:p>
            <a:pPr eaLnBrk="1" hangingPunct="1"/>
            <a:r>
              <a:rPr lang="tr-TR" smtClean="0"/>
              <a:t>Construct a Grouped Frequency Distribution to Obtain a Histogram</a:t>
            </a:r>
          </a:p>
        </p:txBody>
      </p:sp>
      <p:sp>
        <p:nvSpPr>
          <p:cNvPr id="3" name="Content Placeholder 2"/>
          <p:cNvSpPr>
            <a:spLocks noGrp="1"/>
          </p:cNvSpPr>
          <p:nvPr>
            <p:ph idx="1"/>
          </p:nvPr>
        </p:nvSpPr>
        <p:spPr>
          <a:xfrm>
            <a:off x="762000" y="1600200"/>
            <a:ext cx="8077200" cy="4648200"/>
          </a:xfrm>
        </p:spPr>
        <p:txBody>
          <a:bodyPr/>
          <a:lstStyle/>
          <a:p>
            <a:pPr eaLnBrk="1" hangingPunct="1">
              <a:defRPr/>
            </a:pPr>
            <a:r>
              <a:rPr lang="tr-TR" dirty="0" smtClean="0">
                <a:solidFill>
                  <a:srgbClr val="FF0000"/>
                </a:solidFill>
              </a:rPr>
              <a:t>STURGES RULE</a:t>
            </a:r>
          </a:p>
          <a:p>
            <a:pPr eaLnBrk="1" hangingPunct="1">
              <a:defRPr/>
            </a:pPr>
            <a:r>
              <a:rPr lang="tr-TR" dirty="0" smtClean="0"/>
              <a:t>Min=0</a:t>
            </a:r>
          </a:p>
          <a:p>
            <a:pPr eaLnBrk="1" hangingPunct="1">
              <a:defRPr/>
            </a:pPr>
            <a:r>
              <a:rPr lang="tr-TR" dirty="0" smtClean="0"/>
              <a:t>Max=95</a:t>
            </a:r>
          </a:p>
          <a:p>
            <a:pPr eaLnBrk="1" hangingPunct="1">
              <a:defRPr/>
            </a:pPr>
            <a:r>
              <a:rPr lang="tr-TR" dirty="0" smtClean="0"/>
              <a:t>N=69</a:t>
            </a:r>
          </a:p>
          <a:p>
            <a:pPr eaLnBrk="1" hangingPunct="1">
              <a:defRPr/>
            </a:pPr>
            <a:r>
              <a:rPr lang="tr-TR" dirty="0" smtClean="0"/>
              <a:t>Interval width = (Max – Min) / k</a:t>
            </a:r>
          </a:p>
          <a:p>
            <a:pPr eaLnBrk="1" hangingPunct="1">
              <a:defRPr/>
            </a:pPr>
            <a:r>
              <a:rPr lang="tr-TR" dirty="0" smtClean="0"/>
              <a:t>k (Sturges) = 1 + 3.3 * log(N)</a:t>
            </a:r>
          </a:p>
          <a:p>
            <a:pPr marL="0" indent="0" eaLnBrk="1" hangingPunct="1">
              <a:buFont typeface="Wingdings" pitchFamily="2" charset="2"/>
              <a:buNone/>
              <a:defRPr/>
            </a:pPr>
            <a:r>
              <a:rPr lang="tr-TR" dirty="0" smtClean="0"/>
              <a:t>		     = 1 + 3.3 * log(69) = 7.068</a:t>
            </a:r>
          </a:p>
          <a:p>
            <a:pPr eaLnBrk="1" hangingPunct="1">
              <a:defRPr/>
            </a:pPr>
            <a:r>
              <a:rPr lang="tr-TR" dirty="0" smtClean="0"/>
              <a:t>Interval width = (95 – 0 ) / 7 = 13.57</a:t>
            </a:r>
          </a:p>
          <a:p>
            <a:pPr eaLnBrk="1" hangingPunct="1">
              <a:defRPr/>
            </a:pPr>
            <a:r>
              <a:rPr lang="tr-TR" dirty="0" smtClean="0"/>
              <a:t>Take 14 as the interval width</a:t>
            </a:r>
          </a:p>
        </p:txBody>
      </p:sp>
      <p:sp>
        <p:nvSpPr>
          <p:cNvPr id="4" name="Slide Number Placeholder 3"/>
          <p:cNvSpPr>
            <a:spLocks noGrp="1"/>
          </p:cNvSpPr>
          <p:nvPr>
            <p:ph type="sldNum" sz="quarter" idx="10"/>
          </p:nvPr>
        </p:nvSpPr>
        <p:spPr/>
        <p:txBody>
          <a:bodyPr/>
          <a:lstStyle/>
          <a:p>
            <a:pPr>
              <a:defRPr/>
            </a:pPr>
            <a:r>
              <a:rPr lang="en-US"/>
              <a:t>Chap 3-</a:t>
            </a:r>
            <a:fld id="{FC3AD6AC-2EA1-4761-83A9-95CC3460556D}" type="slidenum">
              <a:rPr lang="en-US"/>
              <a:pPr>
                <a:defRPr/>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81000" y="304800"/>
            <a:ext cx="8458200" cy="1066800"/>
          </a:xfrm>
        </p:spPr>
        <p:txBody>
          <a:bodyPr/>
          <a:lstStyle/>
          <a:p>
            <a:pPr eaLnBrk="1" hangingPunct="1"/>
            <a:r>
              <a:rPr lang="tr-TR" sz="3600" dirty="0" smtClean="0">
                <a:solidFill>
                  <a:schemeClr val="folHlink"/>
                </a:solidFill>
              </a:rPr>
              <a:t>Standard deviation</a:t>
            </a:r>
            <a:br>
              <a:rPr lang="tr-TR" sz="3600" dirty="0" smtClean="0">
                <a:solidFill>
                  <a:schemeClr val="folHlink"/>
                </a:solidFill>
              </a:rPr>
            </a:br>
            <a:r>
              <a:rPr lang="tr-TR" sz="3400" dirty="0" smtClean="0"/>
              <a:t>(Ungrouped Frequency Distribution)</a:t>
            </a:r>
          </a:p>
        </p:txBody>
      </p:sp>
      <p:sp>
        <p:nvSpPr>
          <p:cNvPr id="4" name="Slide Number Placeholder 3"/>
          <p:cNvSpPr>
            <a:spLocks noGrp="1"/>
          </p:cNvSpPr>
          <p:nvPr>
            <p:ph type="sldNum" sz="quarter" idx="10"/>
          </p:nvPr>
        </p:nvSpPr>
        <p:spPr/>
        <p:txBody>
          <a:bodyPr/>
          <a:lstStyle/>
          <a:p>
            <a:pPr>
              <a:defRPr/>
            </a:pPr>
            <a:r>
              <a:rPr lang="en-US"/>
              <a:t>Chap 3-</a:t>
            </a:r>
            <a:fld id="{2F0423DB-3F5D-463A-A8A2-7E7F8DB40670}" type="slidenum">
              <a:rPr lang="en-US"/>
              <a:pPr>
                <a:defRPr/>
              </a:pPr>
              <a:t>70</a:t>
            </a:fld>
            <a:endParaRPr lang="en-US"/>
          </a:p>
        </p:txBody>
      </p:sp>
      <p:sp>
        <p:nvSpPr>
          <p:cNvPr id="22532" name="Rectangle 3"/>
          <p:cNvSpPr txBox="1">
            <a:spLocks noChangeArrowheads="1"/>
          </p:cNvSpPr>
          <p:nvPr/>
        </p:nvSpPr>
        <p:spPr bwMode="auto">
          <a:xfrm>
            <a:off x="685800" y="1716088"/>
            <a:ext cx="8153400" cy="453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lvl1pPr marL="342900" indent="-342900" defTabSz="852488" eaLnBrk="0" hangingPunct="0">
              <a:defRPr sz="2400">
                <a:solidFill>
                  <a:schemeClr val="tx1"/>
                </a:solidFill>
                <a:latin typeface="Arial" charset="0"/>
              </a:defRPr>
            </a:lvl1pPr>
            <a:lvl2pPr marL="693738" indent="-268288" defTabSz="852488" eaLnBrk="0" hangingPunct="0">
              <a:defRPr sz="2400">
                <a:solidFill>
                  <a:schemeClr val="tx1"/>
                </a:solidFill>
                <a:latin typeface="Arial" charset="0"/>
              </a:defRPr>
            </a:lvl2pPr>
            <a:lvl3pPr marL="1143000" indent="-228600" defTabSz="852488" eaLnBrk="0" hangingPunct="0">
              <a:defRPr sz="2400">
                <a:solidFill>
                  <a:schemeClr val="tx1"/>
                </a:solidFill>
                <a:latin typeface="Arial" charset="0"/>
              </a:defRPr>
            </a:lvl3pPr>
            <a:lvl4pPr marL="1600200" indent="-228600" defTabSz="852488" eaLnBrk="0" hangingPunct="0">
              <a:defRPr sz="2400">
                <a:solidFill>
                  <a:schemeClr val="tx1"/>
                </a:solidFill>
                <a:latin typeface="Arial" charset="0"/>
              </a:defRPr>
            </a:lvl4pPr>
            <a:lvl5pPr marL="2057400" indent="-228600" defTabSz="852488" eaLnBrk="0" hangingPunct="0">
              <a:defRPr sz="2400">
                <a:solidFill>
                  <a:schemeClr val="tx1"/>
                </a:solidFill>
                <a:latin typeface="Arial" charset="0"/>
              </a:defRPr>
            </a:lvl5pPr>
            <a:lvl6pPr marL="2514600" indent="-228600" defTabSz="852488" eaLnBrk="0" fontAlgn="base" hangingPunct="0">
              <a:spcBef>
                <a:spcPct val="0"/>
              </a:spcBef>
              <a:spcAft>
                <a:spcPct val="0"/>
              </a:spcAft>
              <a:defRPr sz="2400">
                <a:solidFill>
                  <a:schemeClr val="tx1"/>
                </a:solidFill>
                <a:latin typeface="Arial" charset="0"/>
              </a:defRPr>
            </a:lvl6pPr>
            <a:lvl7pPr marL="2971800" indent="-228600" defTabSz="852488" eaLnBrk="0" fontAlgn="base" hangingPunct="0">
              <a:spcBef>
                <a:spcPct val="0"/>
              </a:spcBef>
              <a:spcAft>
                <a:spcPct val="0"/>
              </a:spcAft>
              <a:defRPr sz="2400">
                <a:solidFill>
                  <a:schemeClr val="tx1"/>
                </a:solidFill>
                <a:latin typeface="Arial" charset="0"/>
              </a:defRPr>
            </a:lvl7pPr>
            <a:lvl8pPr marL="3429000" indent="-228600" defTabSz="852488" eaLnBrk="0" fontAlgn="base" hangingPunct="0">
              <a:spcBef>
                <a:spcPct val="0"/>
              </a:spcBef>
              <a:spcAft>
                <a:spcPct val="0"/>
              </a:spcAft>
              <a:defRPr sz="2400">
                <a:solidFill>
                  <a:schemeClr val="tx1"/>
                </a:solidFill>
                <a:latin typeface="Arial" charset="0"/>
              </a:defRPr>
            </a:lvl8pPr>
            <a:lvl9pPr marL="3886200" indent="-228600" defTabSz="852488" eaLnBrk="0" fontAlgn="base" hangingPunct="0">
              <a:spcBef>
                <a:spcPct val="0"/>
              </a:spcBef>
              <a:spcAft>
                <a:spcPct val="0"/>
              </a:spcAft>
              <a:defRPr sz="2400">
                <a:solidFill>
                  <a:schemeClr val="tx1"/>
                </a:solidFill>
                <a:latin typeface="Arial" charset="0"/>
              </a:defRPr>
            </a:lvl9pPr>
          </a:lstStyle>
          <a:p>
            <a:pPr lvl="1" eaLnBrk="1" hangingPunct="1">
              <a:lnSpc>
                <a:spcPct val="130000"/>
              </a:lnSpc>
              <a:spcBef>
                <a:spcPct val="20000"/>
              </a:spcBef>
              <a:buClr>
                <a:schemeClr val="hlink"/>
              </a:buClr>
              <a:buSzPct val="55000"/>
              <a:buFont typeface="Wingdings" pitchFamily="2" charset="2"/>
              <a:buChar char="n"/>
            </a:pPr>
            <a:r>
              <a:rPr lang="en-US" dirty="0">
                <a:solidFill>
                  <a:schemeClr val="folHlink"/>
                </a:solidFill>
              </a:rPr>
              <a:t>Sample </a:t>
            </a:r>
            <a:r>
              <a:rPr lang="tr-TR" dirty="0" smtClean="0">
                <a:solidFill>
                  <a:schemeClr val="folHlink"/>
                </a:solidFill>
              </a:rPr>
              <a:t>standard deviation</a:t>
            </a:r>
            <a:endParaRPr lang="en-US" dirty="0">
              <a:solidFill>
                <a:schemeClr val="folHlink"/>
              </a:solidFill>
            </a:endParaRPr>
          </a:p>
          <a:p>
            <a:pPr lvl="1" eaLnBrk="1" hangingPunct="1">
              <a:spcBef>
                <a:spcPct val="20000"/>
              </a:spcBef>
              <a:buClr>
                <a:schemeClr val="hlink"/>
              </a:buClr>
              <a:buSzPct val="55000"/>
              <a:buFont typeface="Wingdings" pitchFamily="2" charset="2"/>
              <a:buChar char="n"/>
            </a:pPr>
            <a:endParaRPr lang="en-US" dirty="0"/>
          </a:p>
          <a:p>
            <a:pPr lvl="1" eaLnBrk="1" hangingPunct="1">
              <a:spcBef>
                <a:spcPct val="20000"/>
              </a:spcBef>
              <a:buClr>
                <a:schemeClr val="hlink"/>
              </a:buClr>
              <a:buSzPct val="55000"/>
              <a:buFont typeface="Wingdings" pitchFamily="2" charset="2"/>
              <a:buChar char="n"/>
            </a:pPr>
            <a:endParaRPr lang="en-US" dirty="0"/>
          </a:p>
          <a:p>
            <a:pPr lvl="1" eaLnBrk="1" hangingPunct="1">
              <a:spcBef>
                <a:spcPct val="20000"/>
              </a:spcBef>
              <a:buClr>
                <a:schemeClr val="hlink"/>
              </a:buClr>
              <a:buSzPct val="55000"/>
              <a:buFont typeface="Wingdings" pitchFamily="2" charset="2"/>
              <a:buChar char="n"/>
            </a:pPr>
            <a:endParaRPr lang="en-US" dirty="0"/>
          </a:p>
          <a:p>
            <a:pPr lvl="1" eaLnBrk="1" hangingPunct="1">
              <a:lnSpc>
                <a:spcPct val="130000"/>
              </a:lnSpc>
              <a:spcBef>
                <a:spcPct val="20000"/>
              </a:spcBef>
              <a:buClr>
                <a:schemeClr val="hlink"/>
              </a:buClr>
              <a:buSzPct val="55000"/>
              <a:buFont typeface="Wingdings" pitchFamily="2" charset="2"/>
              <a:buChar char="n"/>
            </a:pPr>
            <a:r>
              <a:rPr lang="en-US" dirty="0">
                <a:solidFill>
                  <a:schemeClr val="folHlink"/>
                </a:solidFill>
              </a:rPr>
              <a:t>Population </a:t>
            </a:r>
            <a:r>
              <a:rPr lang="tr-TR" dirty="0" smtClean="0">
                <a:solidFill>
                  <a:schemeClr val="folHlink"/>
                </a:solidFill>
              </a:rPr>
              <a:t>standard deviation</a:t>
            </a:r>
            <a:endParaRPr lang="en-US" dirty="0">
              <a:solidFill>
                <a:schemeClr val="folHlink"/>
              </a:solidFill>
            </a:endParaRPr>
          </a:p>
        </p:txBody>
      </p:sp>
      <mc:AlternateContent xmlns:mc="http://schemas.openxmlformats.org/markup-compatibility/2006" xmlns:a14="http://schemas.microsoft.com/office/drawing/2010/main">
        <mc:Choice Requires="a14">
          <p:sp>
            <p:nvSpPr>
              <p:cNvPr id="2" name="TextBox 1"/>
              <p:cNvSpPr txBox="1"/>
              <p:nvPr/>
            </p:nvSpPr>
            <p:spPr>
              <a:xfrm>
                <a:off x="1959286" y="2399084"/>
                <a:ext cx="3178499" cy="1183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a:rPr>
                        <m:t>𝑠</m:t>
                      </m:r>
                      <m:r>
                        <a:rPr lang="tr-TR" b="0" i="1" smtClean="0">
                          <a:latin typeface="Cambria Math"/>
                        </a:rPr>
                        <m:t>=</m:t>
                      </m:r>
                      <m:rad>
                        <m:radPr>
                          <m:degHide m:val="on"/>
                          <m:ctrlPr>
                            <a:rPr lang="tr-TR" b="0" i="1" smtClean="0">
                              <a:latin typeface="Cambria Math"/>
                            </a:rPr>
                          </m:ctrlPr>
                        </m:radPr>
                        <m:deg/>
                        <m:e>
                          <m:f>
                            <m:fPr>
                              <m:ctrlPr>
                                <a:rPr lang="tr-TR" b="0" i="1" smtClean="0">
                                  <a:latin typeface="Cambria Math"/>
                                </a:rPr>
                              </m:ctrlPr>
                            </m:fPr>
                            <m:num>
                              <m:nary>
                                <m:naryPr>
                                  <m:chr m:val="∑"/>
                                  <m:ctrlPr>
                                    <a:rPr lang="tr-TR" b="0" i="1" smtClean="0">
                                      <a:latin typeface="Cambria Math"/>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𝑘</m:t>
                                  </m:r>
                                </m:sup>
                                <m:e>
                                  <m:sSup>
                                    <m:sSupPr>
                                      <m:ctrlPr>
                                        <a:rPr lang="tr-TR" b="0" i="1" smtClean="0">
                                          <a:latin typeface="Cambria Math"/>
                                        </a:rPr>
                                      </m:ctrlPr>
                                    </m:sSupPr>
                                    <m:e>
                                      <m:sSub>
                                        <m:sSubPr>
                                          <m:ctrlPr>
                                            <a:rPr lang="tr-TR" b="0" i="1" smtClean="0">
                                              <a:latin typeface="Cambria Math"/>
                                            </a:rPr>
                                          </m:ctrlPr>
                                        </m:sSubPr>
                                        <m:e>
                                          <m:r>
                                            <a:rPr lang="tr-TR" b="0" i="1" smtClean="0">
                                              <a:latin typeface="Cambria Math"/>
                                            </a:rPr>
                                            <m:t>𝑓</m:t>
                                          </m:r>
                                        </m:e>
                                        <m:sub>
                                          <m:r>
                                            <a:rPr lang="tr-TR" b="0" i="1" smtClean="0">
                                              <a:latin typeface="Cambria Math"/>
                                            </a:rPr>
                                            <m:t>𝑖</m:t>
                                          </m:r>
                                        </m:sub>
                                      </m:sSub>
                                      <m:d>
                                        <m:dPr>
                                          <m:ctrlPr>
                                            <a:rPr lang="tr-TR" b="0" i="1" smtClean="0">
                                              <a:latin typeface="Cambria Math"/>
                                            </a:rPr>
                                          </m:ctrlPr>
                                        </m:dPr>
                                        <m:e>
                                          <m:sSub>
                                            <m:sSubPr>
                                              <m:ctrlPr>
                                                <a:rPr lang="tr-TR" b="0" i="1" smtClean="0">
                                                  <a:latin typeface="Cambria Math"/>
                                                </a:rPr>
                                              </m:ctrlPr>
                                            </m:sSubPr>
                                            <m:e>
                                              <m:r>
                                                <a:rPr lang="tr-TR" b="0" i="1" smtClean="0">
                                                  <a:latin typeface="Cambria Math"/>
                                                </a:rPr>
                                                <m:t>𝑋</m:t>
                                              </m:r>
                                            </m:e>
                                            <m:sub>
                                              <m:r>
                                                <a:rPr lang="tr-TR" b="0" i="1" smtClean="0">
                                                  <a:latin typeface="Cambria Math"/>
                                                </a:rPr>
                                                <m:t>𝑖</m:t>
                                              </m:r>
                                            </m:sub>
                                          </m:sSub>
                                          <m:r>
                                            <a:rPr lang="tr-TR" b="0" i="1" smtClean="0">
                                              <a:latin typeface="Cambria Math"/>
                                            </a:rPr>
                                            <m:t>−</m:t>
                                          </m:r>
                                          <m:acc>
                                            <m:accPr>
                                              <m:chr m:val="̅"/>
                                              <m:ctrlPr>
                                                <a:rPr lang="tr-TR" b="0" i="1" smtClean="0">
                                                  <a:latin typeface="Cambria Math"/>
                                                </a:rPr>
                                              </m:ctrlPr>
                                            </m:accPr>
                                            <m:e>
                                              <m:r>
                                                <a:rPr lang="tr-TR" b="0" i="1" smtClean="0">
                                                  <a:latin typeface="Cambria Math"/>
                                                </a:rPr>
                                                <m:t>𝑋</m:t>
                                              </m:r>
                                            </m:e>
                                          </m:acc>
                                        </m:e>
                                      </m:d>
                                    </m:e>
                                    <m:sup>
                                      <m:r>
                                        <a:rPr lang="tr-TR" b="0" i="1" smtClean="0">
                                          <a:latin typeface="Cambria Math"/>
                                        </a:rPr>
                                        <m:t>2</m:t>
                                      </m:r>
                                    </m:sup>
                                  </m:sSup>
                                </m:e>
                              </m:nary>
                            </m:num>
                            <m:den>
                              <m:r>
                                <a:rPr lang="tr-TR" b="0" i="1" smtClean="0">
                                  <a:latin typeface="Cambria Math"/>
                                </a:rPr>
                                <m:t>𝑛</m:t>
                              </m:r>
                              <m:r>
                                <a:rPr lang="tr-TR" b="0" i="1" smtClean="0">
                                  <a:latin typeface="Cambria Math"/>
                                </a:rPr>
                                <m:t>−1</m:t>
                              </m:r>
                            </m:den>
                          </m:f>
                        </m:e>
                      </m:rad>
                    </m:oMath>
                  </m:oMathPara>
                </a14:m>
                <a:endParaRPr lang="tr-TR" dirty="0"/>
              </a:p>
            </p:txBody>
          </p:sp>
        </mc:Choice>
        <mc:Fallback xmlns="">
          <p:sp>
            <p:nvSpPr>
              <p:cNvPr id="2" name="TextBox 1"/>
              <p:cNvSpPr txBox="1">
                <a:spLocks noRot="1" noChangeAspect="1" noMove="1" noResize="1" noEditPoints="1" noAdjustHandles="1" noChangeArrowheads="1" noChangeShapeType="1" noTextEdit="1"/>
              </p:cNvSpPr>
              <p:nvPr/>
            </p:nvSpPr>
            <p:spPr>
              <a:xfrm>
                <a:off x="1959286" y="2399084"/>
                <a:ext cx="3178499" cy="1183529"/>
              </a:xfrm>
              <a:prstGeom prst="rect">
                <a:avLst/>
              </a:prstGeom>
              <a:blipFill rotWithShape="1">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959286" y="4267198"/>
                <a:ext cx="3216586" cy="1183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a:ea typeface="Cambria Math"/>
                        </a:rPr>
                        <m:t>𝜎</m:t>
                      </m:r>
                      <m:r>
                        <a:rPr lang="tr-TR" b="0" i="1" smtClean="0">
                          <a:latin typeface="Cambria Math"/>
                        </a:rPr>
                        <m:t>=</m:t>
                      </m:r>
                      <m:rad>
                        <m:radPr>
                          <m:degHide m:val="on"/>
                          <m:ctrlPr>
                            <a:rPr lang="tr-TR" b="0" i="1" smtClean="0">
                              <a:latin typeface="Cambria Math"/>
                            </a:rPr>
                          </m:ctrlPr>
                        </m:radPr>
                        <m:deg/>
                        <m:e>
                          <m:f>
                            <m:fPr>
                              <m:ctrlPr>
                                <a:rPr lang="tr-TR" b="0" i="1" smtClean="0">
                                  <a:latin typeface="Cambria Math"/>
                                </a:rPr>
                              </m:ctrlPr>
                            </m:fPr>
                            <m:num>
                              <m:nary>
                                <m:naryPr>
                                  <m:chr m:val="∑"/>
                                  <m:ctrlPr>
                                    <a:rPr lang="tr-TR" b="0" i="1" smtClean="0">
                                      <a:latin typeface="Cambria Math"/>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𝑘</m:t>
                                  </m:r>
                                </m:sup>
                                <m:e>
                                  <m:sSup>
                                    <m:sSupPr>
                                      <m:ctrlPr>
                                        <a:rPr lang="tr-TR" b="0" i="1" smtClean="0">
                                          <a:latin typeface="Cambria Math"/>
                                        </a:rPr>
                                      </m:ctrlPr>
                                    </m:sSupPr>
                                    <m:e>
                                      <m:sSub>
                                        <m:sSubPr>
                                          <m:ctrlPr>
                                            <a:rPr lang="tr-TR" b="0" i="1" smtClean="0">
                                              <a:latin typeface="Cambria Math"/>
                                            </a:rPr>
                                          </m:ctrlPr>
                                        </m:sSubPr>
                                        <m:e>
                                          <m:r>
                                            <a:rPr lang="tr-TR" b="0" i="1" smtClean="0">
                                              <a:latin typeface="Cambria Math"/>
                                            </a:rPr>
                                            <m:t>𝑓</m:t>
                                          </m:r>
                                        </m:e>
                                        <m:sub>
                                          <m:r>
                                            <a:rPr lang="tr-TR" b="0" i="1" smtClean="0">
                                              <a:latin typeface="Cambria Math"/>
                                            </a:rPr>
                                            <m:t>𝑖</m:t>
                                          </m:r>
                                        </m:sub>
                                      </m:sSub>
                                      <m:d>
                                        <m:dPr>
                                          <m:ctrlPr>
                                            <a:rPr lang="tr-TR" b="0" i="1" smtClean="0">
                                              <a:latin typeface="Cambria Math"/>
                                            </a:rPr>
                                          </m:ctrlPr>
                                        </m:dPr>
                                        <m:e>
                                          <m:sSub>
                                            <m:sSubPr>
                                              <m:ctrlPr>
                                                <a:rPr lang="tr-TR" b="0" i="1" smtClean="0">
                                                  <a:latin typeface="Cambria Math"/>
                                                </a:rPr>
                                              </m:ctrlPr>
                                            </m:sSubPr>
                                            <m:e>
                                              <m:r>
                                                <a:rPr lang="tr-TR" b="0" i="1" smtClean="0">
                                                  <a:latin typeface="Cambria Math"/>
                                                </a:rPr>
                                                <m:t>𝑋</m:t>
                                              </m:r>
                                            </m:e>
                                            <m:sub>
                                              <m:r>
                                                <a:rPr lang="tr-TR" b="0" i="1" smtClean="0">
                                                  <a:latin typeface="Cambria Math"/>
                                                </a:rPr>
                                                <m:t>𝑖</m:t>
                                              </m:r>
                                            </m:sub>
                                          </m:sSub>
                                          <m:r>
                                            <a:rPr lang="tr-TR" b="0" i="1" smtClean="0">
                                              <a:latin typeface="Cambria Math"/>
                                            </a:rPr>
                                            <m:t>−</m:t>
                                          </m:r>
                                          <m:acc>
                                            <m:accPr>
                                              <m:chr m:val="̅"/>
                                              <m:ctrlPr>
                                                <a:rPr lang="tr-TR" b="0" i="1" smtClean="0">
                                                  <a:latin typeface="Cambria Math"/>
                                                </a:rPr>
                                              </m:ctrlPr>
                                            </m:accPr>
                                            <m:e>
                                              <m:r>
                                                <a:rPr lang="tr-TR" b="0" i="1" smtClean="0">
                                                  <a:latin typeface="Cambria Math"/>
                                                </a:rPr>
                                                <m:t>𝑋</m:t>
                                              </m:r>
                                            </m:e>
                                          </m:acc>
                                        </m:e>
                                      </m:d>
                                    </m:e>
                                    <m:sup>
                                      <m:r>
                                        <a:rPr lang="tr-TR" b="0" i="1" smtClean="0">
                                          <a:latin typeface="Cambria Math"/>
                                        </a:rPr>
                                        <m:t>2</m:t>
                                      </m:r>
                                    </m:sup>
                                  </m:sSup>
                                </m:e>
                              </m:nary>
                            </m:num>
                            <m:den>
                              <m:r>
                                <a:rPr lang="tr-TR" b="0" i="1" smtClean="0">
                                  <a:latin typeface="Cambria Math"/>
                                </a:rPr>
                                <m:t>𝑁</m:t>
                              </m:r>
                            </m:den>
                          </m:f>
                        </m:e>
                      </m:rad>
                    </m:oMath>
                  </m:oMathPara>
                </a14:m>
                <a:endParaRPr lang="tr-TR" dirty="0"/>
              </a:p>
            </p:txBody>
          </p:sp>
        </mc:Choice>
        <mc:Fallback xmlns="">
          <p:sp>
            <p:nvSpPr>
              <p:cNvPr id="10" name="TextBox 9"/>
              <p:cNvSpPr txBox="1">
                <a:spLocks noRot="1" noChangeAspect="1" noMove="1" noResize="1" noEditPoints="1" noAdjustHandles="1" noChangeArrowheads="1" noChangeShapeType="1" noTextEdit="1"/>
              </p:cNvSpPr>
              <p:nvPr/>
            </p:nvSpPr>
            <p:spPr>
              <a:xfrm>
                <a:off x="1959286" y="4267198"/>
                <a:ext cx="3216586" cy="1183529"/>
              </a:xfrm>
              <a:prstGeom prst="rect">
                <a:avLst/>
              </a:prstGeom>
              <a:blipFill rotWithShape="1">
                <a:blip r:embed="rId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4710170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304800"/>
            <a:ext cx="8458200" cy="1066800"/>
          </a:xfrm>
        </p:spPr>
        <p:txBody>
          <a:bodyPr/>
          <a:lstStyle/>
          <a:p>
            <a:pPr eaLnBrk="1" hangingPunct="1"/>
            <a:r>
              <a:rPr lang="tr-TR" sz="3600" dirty="0" smtClean="0">
                <a:solidFill>
                  <a:schemeClr val="folHlink"/>
                </a:solidFill>
              </a:rPr>
              <a:t>Standard deviation</a:t>
            </a:r>
            <a:br>
              <a:rPr lang="tr-TR" sz="3600" dirty="0" smtClean="0">
                <a:solidFill>
                  <a:schemeClr val="folHlink"/>
                </a:solidFill>
              </a:rPr>
            </a:br>
            <a:r>
              <a:rPr lang="tr-TR" sz="3400" dirty="0" smtClean="0"/>
              <a:t>(Grouped Frequency Distribution)</a:t>
            </a:r>
          </a:p>
        </p:txBody>
      </p:sp>
      <p:sp>
        <p:nvSpPr>
          <p:cNvPr id="4" name="Slide Number Placeholder 3"/>
          <p:cNvSpPr>
            <a:spLocks noGrp="1"/>
          </p:cNvSpPr>
          <p:nvPr>
            <p:ph type="sldNum" sz="quarter" idx="10"/>
          </p:nvPr>
        </p:nvSpPr>
        <p:spPr/>
        <p:txBody>
          <a:bodyPr/>
          <a:lstStyle/>
          <a:p>
            <a:pPr>
              <a:defRPr/>
            </a:pPr>
            <a:r>
              <a:rPr lang="en-US"/>
              <a:t>Chap 3-</a:t>
            </a:r>
            <a:fld id="{EAED82C7-D943-4B3A-8184-957A4D3E7C64}" type="slidenum">
              <a:rPr lang="en-US"/>
              <a:pPr>
                <a:defRPr/>
              </a:pPr>
              <a:t>71</a:t>
            </a:fld>
            <a:endParaRPr lang="en-US"/>
          </a:p>
        </p:txBody>
      </p:sp>
      <p:sp>
        <p:nvSpPr>
          <p:cNvPr id="23556" name="Rectangle 3"/>
          <p:cNvSpPr txBox="1">
            <a:spLocks noChangeArrowheads="1"/>
          </p:cNvSpPr>
          <p:nvPr/>
        </p:nvSpPr>
        <p:spPr bwMode="auto">
          <a:xfrm>
            <a:off x="685800" y="1716088"/>
            <a:ext cx="8153400" cy="453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lvl1pPr marL="342900" indent="-342900" defTabSz="852488" eaLnBrk="0" hangingPunct="0">
              <a:defRPr sz="2400">
                <a:solidFill>
                  <a:schemeClr val="tx1"/>
                </a:solidFill>
                <a:latin typeface="Arial" charset="0"/>
              </a:defRPr>
            </a:lvl1pPr>
            <a:lvl2pPr marL="693738" indent="-268288" defTabSz="852488" eaLnBrk="0" hangingPunct="0">
              <a:defRPr sz="2400">
                <a:solidFill>
                  <a:schemeClr val="tx1"/>
                </a:solidFill>
                <a:latin typeface="Arial" charset="0"/>
              </a:defRPr>
            </a:lvl2pPr>
            <a:lvl3pPr marL="1143000" indent="-228600" defTabSz="852488" eaLnBrk="0" hangingPunct="0">
              <a:defRPr sz="2400">
                <a:solidFill>
                  <a:schemeClr val="tx1"/>
                </a:solidFill>
                <a:latin typeface="Arial" charset="0"/>
              </a:defRPr>
            </a:lvl3pPr>
            <a:lvl4pPr marL="1600200" indent="-228600" defTabSz="852488" eaLnBrk="0" hangingPunct="0">
              <a:defRPr sz="2400">
                <a:solidFill>
                  <a:schemeClr val="tx1"/>
                </a:solidFill>
                <a:latin typeface="Arial" charset="0"/>
              </a:defRPr>
            </a:lvl4pPr>
            <a:lvl5pPr marL="2057400" indent="-228600" defTabSz="852488" eaLnBrk="0" hangingPunct="0">
              <a:defRPr sz="2400">
                <a:solidFill>
                  <a:schemeClr val="tx1"/>
                </a:solidFill>
                <a:latin typeface="Arial" charset="0"/>
              </a:defRPr>
            </a:lvl5pPr>
            <a:lvl6pPr marL="2514600" indent="-228600" defTabSz="852488" eaLnBrk="0" fontAlgn="base" hangingPunct="0">
              <a:spcBef>
                <a:spcPct val="0"/>
              </a:spcBef>
              <a:spcAft>
                <a:spcPct val="0"/>
              </a:spcAft>
              <a:defRPr sz="2400">
                <a:solidFill>
                  <a:schemeClr val="tx1"/>
                </a:solidFill>
                <a:latin typeface="Arial" charset="0"/>
              </a:defRPr>
            </a:lvl6pPr>
            <a:lvl7pPr marL="2971800" indent="-228600" defTabSz="852488" eaLnBrk="0" fontAlgn="base" hangingPunct="0">
              <a:spcBef>
                <a:spcPct val="0"/>
              </a:spcBef>
              <a:spcAft>
                <a:spcPct val="0"/>
              </a:spcAft>
              <a:defRPr sz="2400">
                <a:solidFill>
                  <a:schemeClr val="tx1"/>
                </a:solidFill>
                <a:latin typeface="Arial" charset="0"/>
              </a:defRPr>
            </a:lvl7pPr>
            <a:lvl8pPr marL="3429000" indent="-228600" defTabSz="852488" eaLnBrk="0" fontAlgn="base" hangingPunct="0">
              <a:spcBef>
                <a:spcPct val="0"/>
              </a:spcBef>
              <a:spcAft>
                <a:spcPct val="0"/>
              </a:spcAft>
              <a:defRPr sz="2400">
                <a:solidFill>
                  <a:schemeClr val="tx1"/>
                </a:solidFill>
                <a:latin typeface="Arial" charset="0"/>
              </a:defRPr>
            </a:lvl8pPr>
            <a:lvl9pPr marL="3886200" indent="-228600" defTabSz="852488" eaLnBrk="0" fontAlgn="base" hangingPunct="0">
              <a:spcBef>
                <a:spcPct val="0"/>
              </a:spcBef>
              <a:spcAft>
                <a:spcPct val="0"/>
              </a:spcAft>
              <a:defRPr sz="2400">
                <a:solidFill>
                  <a:schemeClr val="tx1"/>
                </a:solidFill>
                <a:latin typeface="Arial" charset="0"/>
              </a:defRPr>
            </a:lvl9pPr>
          </a:lstStyle>
          <a:p>
            <a:pPr lvl="1" eaLnBrk="1" hangingPunct="1">
              <a:lnSpc>
                <a:spcPct val="130000"/>
              </a:lnSpc>
              <a:spcBef>
                <a:spcPct val="20000"/>
              </a:spcBef>
              <a:buClr>
                <a:schemeClr val="hlink"/>
              </a:buClr>
              <a:buSzPct val="55000"/>
              <a:buFont typeface="Wingdings" pitchFamily="2" charset="2"/>
              <a:buChar char="n"/>
            </a:pPr>
            <a:r>
              <a:rPr lang="en-US" dirty="0">
                <a:solidFill>
                  <a:schemeClr val="folHlink"/>
                </a:solidFill>
              </a:rPr>
              <a:t>Sample </a:t>
            </a:r>
            <a:r>
              <a:rPr lang="tr-TR" dirty="0" smtClean="0">
                <a:solidFill>
                  <a:schemeClr val="folHlink"/>
                </a:solidFill>
              </a:rPr>
              <a:t>standard deviation</a:t>
            </a:r>
            <a:endParaRPr lang="en-US" dirty="0">
              <a:solidFill>
                <a:schemeClr val="folHlink"/>
              </a:solidFill>
            </a:endParaRPr>
          </a:p>
          <a:p>
            <a:pPr lvl="1" eaLnBrk="1" hangingPunct="1">
              <a:spcBef>
                <a:spcPct val="20000"/>
              </a:spcBef>
              <a:buClr>
                <a:schemeClr val="hlink"/>
              </a:buClr>
              <a:buSzPct val="55000"/>
              <a:buFont typeface="Wingdings" pitchFamily="2" charset="2"/>
              <a:buChar char="n"/>
            </a:pPr>
            <a:endParaRPr lang="en-US" dirty="0"/>
          </a:p>
          <a:p>
            <a:pPr lvl="1" eaLnBrk="1" hangingPunct="1">
              <a:spcBef>
                <a:spcPct val="20000"/>
              </a:spcBef>
              <a:buClr>
                <a:schemeClr val="hlink"/>
              </a:buClr>
              <a:buSzPct val="55000"/>
              <a:buFont typeface="Wingdings" pitchFamily="2" charset="2"/>
              <a:buChar char="n"/>
            </a:pPr>
            <a:endParaRPr lang="en-US" dirty="0"/>
          </a:p>
          <a:p>
            <a:pPr lvl="1" eaLnBrk="1" hangingPunct="1">
              <a:spcBef>
                <a:spcPct val="20000"/>
              </a:spcBef>
              <a:buClr>
                <a:schemeClr val="hlink"/>
              </a:buClr>
              <a:buSzPct val="55000"/>
              <a:buFont typeface="Wingdings" pitchFamily="2" charset="2"/>
              <a:buChar char="n"/>
            </a:pPr>
            <a:endParaRPr lang="en-US" dirty="0"/>
          </a:p>
          <a:p>
            <a:pPr lvl="1" eaLnBrk="1" hangingPunct="1">
              <a:lnSpc>
                <a:spcPct val="130000"/>
              </a:lnSpc>
              <a:spcBef>
                <a:spcPct val="20000"/>
              </a:spcBef>
              <a:buClr>
                <a:schemeClr val="hlink"/>
              </a:buClr>
              <a:buSzPct val="55000"/>
              <a:buFont typeface="Wingdings" pitchFamily="2" charset="2"/>
              <a:buChar char="n"/>
            </a:pPr>
            <a:r>
              <a:rPr lang="en-US" dirty="0">
                <a:solidFill>
                  <a:schemeClr val="folHlink"/>
                </a:solidFill>
              </a:rPr>
              <a:t>Population </a:t>
            </a:r>
            <a:r>
              <a:rPr lang="tr-TR" dirty="0" smtClean="0">
                <a:solidFill>
                  <a:schemeClr val="folHlink"/>
                </a:solidFill>
              </a:rPr>
              <a:t>standard </a:t>
            </a:r>
            <a:r>
              <a:rPr lang="tr-TR" dirty="0">
                <a:solidFill>
                  <a:schemeClr val="folHlink"/>
                </a:solidFill>
              </a:rPr>
              <a:t>deviation</a:t>
            </a:r>
            <a:endParaRPr lang="en-US" dirty="0">
              <a:solidFill>
                <a:schemeClr val="folHlink"/>
              </a:solidFill>
            </a:endParaRPr>
          </a:p>
        </p:txBody>
      </p:sp>
      <mc:AlternateContent xmlns:mc="http://schemas.openxmlformats.org/markup-compatibility/2006" xmlns:a14="http://schemas.microsoft.com/office/drawing/2010/main">
        <mc:Choice Requires="a14">
          <p:sp>
            <p:nvSpPr>
              <p:cNvPr id="7" name="TextBox 6"/>
              <p:cNvSpPr txBox="1"/>
              <p:nvPr/>
            </p:nvSpPr>
            <p:spPr>
              <a:xfrm>
                <a:off x="1959286" y="4267198"/>
                <a:ext cx="3289426" cy="1183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a:ea typeface="Cambria Math"/>
                        </a:rPr>
                        <m:t>𝜎</m:t>
                      </m:r>
                      <m:r>
                        <a:rPr lang="tr-TR" b="0" i="1" smtClean="0">
                          <a:latin typeface="Cambria Math"/>
                          <a:ea typeface="Cambria Math"/>
                        </a:rPr>
                        <m:t>≅</m:t>
                      </m:r>
                      <m:rad>
                        <m:radPr>
                          <m:degHide m:val="on"/>
                          <m:ctrlPr>
                            <a:rPr lang="tr-TR" b="0" i="1" smtClean="0">
                              <a:latin typeface="Cambria Math"/>
                            </a:rPr>
                          </m:ctrlPr>
                        </m:radPr>
                        <m:deg/>
                        <m:e>
                          <m:f>
                            <m:fPr>
                              <m:ctrlPr>
                                <a:rPr lang="tr-TR" b="0" i="1" smtClean="0">
                                  <a:latin typeface="Cambria Math"/>
                                </a:rPr>
                              </m:ctrlPr>
                            </m:fPr>
                            <m:num>
                              <m:nary>
                                <m:naryPr>
                                  <m:chr m:val="∑"/>
                                  <m:ctrlPr>
                                    <a:rPr lang="tr-TR" b="0" i="1" smtClean="0">
                                      <a:latin typeface="Cambria Math"/>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𝑘</m:t>
                                  </m:r>
                                </m:sup>
                                <m:e>
                                  <m:sSup>
                                    <m:sSupPr>
                                      <m:ctrlPr>
                                        <a:rPr lang="tr-TR" b="0" i="1" smtClean="0">
                                          <a:latin typeface="Cambria Math"/>
                                        </a:rPr>
                                      </m:ctrlPr>
                                    </m:sSupPr>
                                    <m:e>
                                      <m:sSub>
                                        <m:sSubPr>
                                          <m:ctrlPr>
                                            <a:rPr lang="tr-TR" b="0" i="1" smtClean="0">
                                              <a:latin typeface="Cambria Math"/>
                                            </a:rPr>
                                          </m:ctrlPr>
                                        </m:sSubPr>
                                        <m:e>
                                          <m:r>
                                            <a:rPr lang="tr-TR" b="0" i="1" smtClean="0">
                                              <a:latin typeface="Cambria Math"/>
                                            </a:rPr>
                                            <m:t>𝑓</m:t>
                                          </m:r>
                                        </m:e>
                                        <m:sub>
                                          <m:r>
                                            <a:rPr lang="tr-TR" b="0" i="1" smtClean="0">
                                              <a:latin typeface="Cambria Math"/>
                                            </a:rPr>
                                            <m:t>𝑖</m:t>
                                          </m:r>
                                        </m:sub>
                                      </m:sSub>
                                      <m:d>
                                        <m:dPr>
                                          <m:ctrlPr>
                                            <a:rPr lang="tr-TR" b="0" i="1" smtClean="0">
                                              <a:latin typeface="Cambria Math"/>
                                            </a:rPr>
                                          </m:ctrlPr>
                                        </m:dPr>
                                        <m:e>
                                          <m:sSub>
                                            <m:sSubPr>
                                              <m:ctrlPr>
                                                <a:rPr lang="tr-TR" b="0" i="1" smtClean="0">
                                                  <a:latin typeface="Cambria Math"/>
                                                </a:rPr>
                                              </m:ctrlPr>
                                            </m:sSubPr>
                                            <m:e>
                                              <m:r>
                                                <a:rPr lang="tr-TR" b="0" i="1" smtClean="0">
                                                  <a:latin typeface="Cambria Math"/>
                                                </a:rPr>
                                                <m:t>𝑚</m:t>
                                              </m:r>
                                            </m:e>
                                            <m:sub>
                                              <m:r>
                                                <a:rPr lang="tr-TR" b="0" i="1" smtClean="0">
                                                  <a:latin typeface="Cambria Math"/>
                                                </a:rPr>
                                                <m:t>𝑖</m:t>
                                              </m:r>
                                            </m:sub>
                                          </m:sSub>
                                          <m:r>
                                            <a:rPr lang="tr-TR" b="0" i="1" smtClean="0">
                                              <a:latin typeface="Cambria Math"/>
                                            </a:rPr>
                                            <m:t>−</m:t>
                                          </m:r>
                                          <m:acc>
                                            <m:accPr>
                                              <m:chr m:val="̅"/>
                                              <m:ctrlPr>
                                                <a:rPr lang="tr-TR" b="0" i="1" smtClean="0">
                                                  <a:latin typeface="Cambria Math"/>
                                                </a:rPr>
                                              </m:ctrlPr>
                                            </m:accPr>
                                            <m:e>
                                              <m:r>
                                                <a:rPr lang="tr-TR" b="0" i="1" smtClean="0">
                                                  <a:latin typeface="Cambria Math"/>
                                                </a:rPr>
                                                <m:t>𝑋</m:t>
                                              </m:r>
                                            </m:e>
                                          </m:acc>
                                        </m:e>
                                      </m:d>
                                    </m:e>
                                    <m:sup>
                                      <m:r>
                                        <a:rPr lang="tr-TR" b="0" i="1" smtClean="0">
                                          <a:latin typeface="Cambria Math"/>
                                        </a:rPr>
                                        <m:t>2</m:t>
                                      </m:r>
                                    </m:sup>
                                  </m:sSup>
                                </m:e>
                              </m:nary>
                            </m:num>
                            <m:den>
                              <m:r>
                                <a:rPr lang="tr-TR" b="0" i="1" smtClean="0">
                                  <a:latin typeface="Cambria Math"/>
                                </a:rPr>
                                <m:t>𝑁</m:t>
                              </m:r>
                            </m:den>
                          </m:f>
                        </m:e>
                      </m:rad>
                    </m:oMath>
                  </m:oMathPara>
                </a14:m>
                <a:endParaRPr lang="tr-TR" dirty="0"/>
              </a:p>
            </p:txBody>
          </p:sp>
        </mc:Choice>
        <mc:Fallback xmlns="">
          <p:sp>
            <p:nvSpPr>
              <p:cNvPr id="7" name="TextBox 6"/>
              <p:cNvSpPr txBox="1">
                <a:spLocks noRot="1" noChangeAspect="1" noMove="1" noResize="1" noEditPoints="1" noAdjustHandles="1" noChangeArrowheads="1" noChangeShapeType="1" noTextEdit="1"/>
              </p:cNvSpPr>
              <p:nvPr/>
            </p:nvSpPr>
            <p:spPr>
              <a:xfrm>
                <a:off x="1959286" y="4267198"/>
                <a:ext cx="3289426" cy="1183529"/>
              </a:xfrm>
              <a:prstGeom prst="rect">
                <a:avLst/>
              </a:prstGeom>
              <a:blipFill rotWithShape="1">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959286" y="2399084"/>
                <a:ext cx="3251339" cy="1183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a:rPr>
                        <m:t>𝑠</m:t>
                      </m:r>
                      <m:r>
                        <a:rPr lang="tr-TR" b="0" i="1" smtClean="0">
                          <a:latin typeface="Cambria Math"/>
                          <a:ea typeface="Cambria Math"/>
                        </a:rPr>
                        <m:t>≅</m:t>
                      </m:r>
                      <m:rad>
                        <m:radPr>
                          <m:degHide m:val="on"/>
                          <m:ctrlPr>
                            <a:rPr lang="tr-TR" b="0" i="1" smtClean="0">
                              <a:latin typeface="Cambria Math"/>
                            </a:rPr>
                          </m:ctrlPr>
                        </m:radPr>
                        <m:deg/>
                        <m:e>
                          <m:f>
                            <m:fPr>
                              <m:ctrlPr>
                                <a:rPr lang="tr-TR" b="0" i="1" smtClean="0">
                                  <a:latin typeface="Cambria Math"/>
                                </a:rPr>
                              </m:ctrlPr>
                            </m:fPr>
                            <m:num>
                              <m:nary>
                                <m:naryPr>
                                  <m:chr m:val="∑"/>
                                  <m:ctrlPr>
                                    <a:rPr lang="tr-TR" b="0" i="1" smtClean="0">
                                      <a:latin typeface="Cambria Math"/>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𝑘</m:t>
                                  </m:r>
                                </m:sup>
                                <m:e>
                                  <m:sSup>
                                    <m:sSupPr>
                                      <m:ctrlPr>
                                        <a:rPr lang="tr-TR" b="0" i="1" smtClean="0">
                                          <a:latin typeface="Cambria Math"/>
                                        </a:rPr>
                                      </m:ctrlPr>
                                    </m:sSupPr>
                                    <m:e>
                                      <m:sSub>
                                        <m:sSubPr>
                                          <m:ctrlPr>
                                            <a:rPr lang="tr-TR" b="0" i="1" smtClean="0">
                                              <a:latin typeface="Cambria Math"/>
                                            </a:rPr>
                                          </m:ctrlPr>
                                        </m:sSubPr>
                                        <m:e>
                                          <m:r>
                                            <a:rPr lang="tr-TR" b="0" i="1" smtClean="0">
                                              <a:latin typeface="Cambria Math"/>
                                            </a:rPr>
                                            <m:t>𝑓</m:t>
                                          </m:r>
                                        </m:e>
                                        <m:sub>
                                          <m:r>
                                            <a:rPr lang="tr-TR" b="0" i="1" smtClean="0">
                                              <a:latin typeface="Cambria Math"/>
                                            </a:rPr>
                                            <m:t>𝑖</m:t>
                                          </m:r>
                                        </m:sub>
                                      </m:sSub>
                                      <m:d>
                                        <m:dPr>
                                          <m:ctrlPr>
                                            <a:rPr lang="tr-TR" b="0" i="1" smtClean="0">
                                              <a:latin typeface="Cambria Math"/>
                                            </a:rPr>
                                          </m:ctrlPr>
                                        </m:dPr>
                                        <m:e>
                                          <m:sSub>
                                            <m:sSubPr>
                                              <m:ctrlPr>
                                                <a:rPr lang="tr-TR" b="0" i="1" smtClean="0">
                                                  <a:latin typeface="Cambria Math"/>
                                                </a:rPr>
                                              </m:ctrlPr>
                                            </m:sSubPr>
                                            <m:e>
                                              <m:r>
                                                <a:rPr lang="tr-TR" b="0" i="1" smtClean="0">
                                                  <a:latin typeface="Cambria Math"/>
                                                </a:rPr>
                                                <m:t>𝑚</m:t>
                                              </m:r>
                                            </m:e>
                                            <m:sub>
                                              <m:r>
                                                <a:rPr lang="tr-TR" b="0" i="1" smtClean="0">
                                                  <a:latin typeface="Cambria Math"/>
                                                </a:rPr>
                                                <m:t>𝑖</m:t>
                                              </m:r>
                                            </m:sub>
                                          </m:sSub>
                                          <m:r>
                                            <a:rPr lang="tr-TR" b="0" i="1" smtClean="0">
                                              <a:latin typeface="Cambria Math"/>
                                            </a:rPr>
                                            <m:t>−</m:t>
                                          </m:r>
                                          <m:acc>
                                            <m:accPr>
                                              <m:chr m:val="̅"/>
                                              <m:ctrlPr>
                                                <a:rPr lang="tr-TR" b="0" i="1" smtClean="0">
                                                  <a:latin typeface="Cambria Math"/>
                                                </a:rPr>
                                              </m:ctrlPr>
                                            </m:accPr>
                                            <m:e>
                                              <m:r>
                                                <a:rPr lang="tr-TR" b="0" i="1" smtClean="0">
                                                  <a:latin typeface="Cambria Math"/>
                                                </a:rPr>
                                                <m:t>𝑋</m:t>
                                              </m:r>
                                            </m:e>
                                          </m:acc>
                                        </m:e>
                                      </m:d>
                                    </m:e>
                                    <m:sup>
                                      <m:r>
                                        <a:rPr lang="tr-TR" b="0" i="1" smtClean="0">
                                          <a:latin typeface="Cambria Math"/>
                                        </a:rPr>
                                        <m:t>2</m:t>
                                      </m:r>
                                    </m:sup>
                                  </m:sSup>
                                </m:e>
                              </m:nary>
                            </m:num>
                            <m:den>
                              <m:r>
                                <a:rPr lang="tr-TR" b="0" i="1" smtClean="0">
                                  <a:latin typeface="Cambria Math"/>
                                </a:rPr>
                                <m:t>𝑛</m:t>
                              </m:r>
                              <m:r>
                                <a:rPr lang="tr-TR" b="0" i="1" smtClean="0">
                                  <a:latin typeface="Cambria Math"/>
                                </a:rPr>
                                <m:t>−1</m:t>
                              </m:r>
                            </m:den>
                          </m:f>
                        </m:e>
                      </m:rad>
                    </m:oMath>
                  </m:oMathPara>
                </a14:m>
                <a:endParaRPr lang="tr-TR" dirty="0"/>
              </a:p>
            </p:txBody>
          </p:sp>
        </mc:Choice>
        <mc:Fallback xmlns="">
          <p:sp>
            <p:nvSpPr>
              <p:cNvPr id="10" name="TextBox 9"/>
              <p:cNvSpPr txBox="1">
                <a:spLocks noRot="1" noChangeAspect="1" noMove="1" noResize="1" noEditPoints="1" noAdjustHandles="1" noChangeArrowheads="1" noChangeShapeType="1" noTextEdit="1"/>
              </p:cNvSpPr>
              <p:nvPr/>
            </p:nvSpPr>
            <p:spPr>
              <a:xfrm>
                <a:off x="1959286" y="2399084"/>
                <a:ext cx="3251339" cy="1183529"/>
              </a:xfrm>
              <a:prstGeom prst="rect">
                <a:avLst/>
              </a:prstGeom>
              <a:blipFill rotWithShape="1">
                <a:blip r:embed="rId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6372048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a:defRPr/>
            </a:pPr>
            <a:r>
              <a:rPr lang="en-US"/>
              <a:t>Chap 3-</a:t>
            </a:r>
            <a:fld id="{B99573F9-E53D-4134-B12E-D81D3786608C}" type="slidenum">
              <a:rPr lang="en-US"/>
              <a:pPr>
                <a:defRPr/>
              </a:pPr>
              <a:t>72</a:t>
            </a:fld>
            <a:endParaRPr lang="en-US"/>
          </a:p>
        </p:txBody>
      </p:sp>
      <p:sp>
        <p:nvSpPr>
          <p:cNvPr id="10"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55300" name="Rectangle 1034"/>
          <p:cNvSpPr>
            <a:spLocks noChangeArrowheads="1"/>
          </p:cNvSpPr>
          <p:nvPr/>
        </p:nvSpPr>
        <p:spPr bwMode="auto">
          <a:xfrm>
            <a:off x="2743200" y="5791200"/>
            <a:ext cx="1143000" cy="457200"/>
          </a:xfrm>
          <a:prstGeom prst="rect">
            <a:avLst/>
          </a:prstGeom>
          <a:solidFill>
            <a:srgbClr val="E5FF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5301" name="Rectangle 1032"/>
          <p:cNvSpPr>
            <a:spLocks noChangeArrowheads="1"/>
          </p:cNvSpPr>
          <p:nvPr/>
        </p:nvSpPr>
        <p:spPr bwMode="auto">
          <a:xfrm>
            <a:off x="2209800" y="1981200"/>
            <a:ext cx="5715000" cy="533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5302" name="Rectangle 1026"/>
          <p:cNvSpPr>
            <a:spLocks noGrp="1" noChangeArrowheads="1"/>
          </p:cNvSpPr>
          <p:nvPr>
            <p:ph type="title"/>
          </p:nvPr>
        </p:nvSpPr>
        <p:spPr>
          <a:xfrm>
            <a:off x="1828800" y="228600"/>
            <a:ext cx="6096000" cy="1066800"/>
          </a:xfrm>
        </p:spPr>
        <p:txBody>
          <a:bodyPr/>
          <a:lstStyle/>
          <a:p>
            <a:pPr defTabSz="914400" eaLnBrk="1" hangingPunct="1">
              <a:lnSpc>
                <a:spcPct val="80000"/>
              </a:lnSpc>
            </a:pPr>
            <a:r>
              <a:rPr lang="en-US" sz="3700" smtClean="0"/>
              <a:t>Calculation Example:</a:t>
            </a:r>
            <a:br>
              <a:rPr lang="en-US" sz="3700" smtClean="0"/>
            </a:br>
            <a:r>
              <a:rPr lang="en-US" sz="3700" smtClean="0"/>
              <a:t>Sample Standard Deviation</a:t>
            </a:r>
          </a:p>
        </p:txBody>
      </p:sp>
      <p:sp>
        <p:nvSpPr>
          <p:cNvPr id="55303" name="Rectangle 1027"/>
          <p:cNvSpPr>
            <a:spLocks noChangeArrowheads="1"/>
          </p:cNvSpPr>
          <p:nvPr/>
        </p:nvSpPr>
        <p:spPr bwMode="auto">
          <a:xfrm>
            <a:off x="381000" y="1676400"/>
            <a:ext cx="83058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b="1"/>
              <a:t>Sample </a:t>
            </a:r>
            <a:br>
              <a:rPr lang="en-US" b="1"/>
            </a:br>
            <a:r>
              <a:rPr lang="en-US" b="1"/>
              <a:t>Data  (X</a:t>
            </a:r>
            <a:r>
              <a:rPr lang="en-US" b="1" baseline="-25000"/>
              <a:t>i</a:t>
            </a:r>
            <a:r>
              <a:rPr lang="en-US" b="1"/>
              <a:t>) :     </a:t>
            </a:r>
            <a:r>
              <a:rPr lang="en-US" b="1">
                <a:solidFill>
                  <a:schemeClr val="folHlink"/>
                </a:solidFill>
              </a:rPr>
              <a:t>10     12     14     15    17    18    18    24</a:t>
            </a:r>
          </a:p>
        </p:txBody>
      </p:sp>
      <p:sp>
        <p:nvSpPr>
          <p:cNvPr id="55304" name="Rectangle 1029"/>
          <p:cNvSpPr>
            <a:spLocks noChangeArrowheads="1"/>
          </p:cNvSpPr>
          <p:nvPr/>
        </p:nvSpPr>
        <p:spPr bwMode="auto">
          <a:xfrm>
            <a:off x="2590800" y="2667000"/>
            <a:ext cx="4724400" cy="417513"/>
          </a:xfrm>
          <a:prstGeom prst="rect">
            <a:avLst/>
          </a:prstGeom>
          <a:solidFill>
            <a:srgbClr val="FDE0B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lnSpc>
                <a:spcPct val="90000"/>
              </a:lnSpc>
              <a:spcBef>
                <a:spcPct val="50000"/>
              </a:spcBef>
            </a:pPr>
            <a:r>
              <a:rPr lang="en-US">
                <a:latin typeface="Times New Roman" pitchFamily="18" charset="0"/>
              </a:rPr>
              <a:t> </a:t>
            </a:r>
            <a:r>
              <a:rPr lang="en-US"/>
              <a:t>n = 8            Mean = x = 16</a:t>
            </a:r>
          </a:p>
        </p:txBody>
      </p:sp>
      <p:graphicFrame>
        <p:nvGraphicFramePr>
          <p:cNvPr id="55305" name="Object 1030">
            <a:hlinkClick r:id="" action="ppaction://ole?verb=0"/>
          </p:cNvPr>
          <p:cNvGraphicFramePr>
            <a:graphicFrameLocks/>
          </p:cNvGraphicFramePr>
          <p:nvPr/>
        </p:nvGraphicFramePr>
        <p:xfrm>
          <a:off x="569913" y="3295650"/>
          <a:ext cx="8081962" cy="3132138"/>
        </p:xfrm>
        <a:graphic>
          <a:graphicData uri="http://schemas.openxmlformats.org/presentationml/2006/ole">
            <mc:AlternateContent xmlns:mc="http://schemas.openxmlformats.org/markup-compatibility/2006">
              <mc:Choice xmlns:v="urn:schemas-microsoft-com:vml" Requires="v">
                <p:oleObj spid="_x0000_s55324" name="Equation" r:id="rId4" imgW="4776120" imgH="2273760" progId="Equation.3">
                  <p:embed/>
                </p:oleObj>
              </mc:Choice>
              <mc:Fallback>
                <p:oleObj name="Equation" r:id="rId4" imgW="4776120" imgH="2273760" progId="Equation.3">
                  <p:embed/>
                  <p:pic>
                    <p:nvPicPr>
                      <p:cNvPr id="0" name="Picture 2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913" y="3295650"/>
                        <a:ext cx="8081962" cy="3132138"/>
                      </a:xfrm>
                      <a:prstGeom prst="rect">
                        <a:avLst/>
                      </a:prstGeom>
                      <a:noFill/>
                      <a:ln>
                        <a:noFill/>
                      </a:ln>
                      <a:effectLst/>
                      <a:extLst>
                        <a:ext uri="{909E8E84-426E-40DD-AFC4-6F175D3DCCD1}">
                          <a14:hiddenFill xmlns:a14="http://schemas.microsoft.com/office/drawing/2010/main">
                            <a:solidFill>
                              <a:srgbClr val="E5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6" name="Line 1033"/>
          <p:cNvSpPr>
            <a:spLocks noChangeShapeType="1"/>
          </p:cNvSpPr>
          <p:nvPr/>
        </p:nvSpPr>
        <p:spPr bwMode="auto">
          <a:xfrm>
            <a:off x="5562600" y="2743200"/>
            <a:ext cx="152400"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
          <p:cNvSpPr>
            <a:spLocks noGrp="1"/>
          </p:cNvSpPr>
          <p:nvPr>
            <p:ph type="sldNum" sz="quarter" idx="10"/>
          </p:nvPr>
        </p:nvSpPr>
        <p:spPr/>
        <p:txBody>
          <a:bodyPr/>
          <a:lstStyle/>
          <a:p>
            <a:pPr>
              <a:defRPr/>
            </a:pPr>
            <a:r>
              <a:rPr lang="en-US"/>
              <a:t>Chap 3-</a:t>
            </a:r>
            <a:fld id="{4A05FC27-1F3C-4E5D-A262-0C196597BA7D}" type="slidenum">
              <a:rPr lang="en-US"/>
              <a:pPr>
                <a:defRPr/>
              </a:pPr>
              <a:t>73</a:t>
            </a:fld>
            <a:endParaRPr lang="en-US"/>
          </a:p>
        </p:txBody>
      </p:sp>
      <p:sp>
        <p:nvSpPr>
          <p:cNvPr id="41"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56324" name="Rectangle 2"/>
          <p:cNvSpPr>
            <a:spLocks noGrp="1" noChangeArrowheads="1"/>
          </p:cNvSpPr>
          <p:nvPr>
            <p:ph type="title"/>
          </p:nvPr>
        </p:nvSpPr>
        <p:spPr/>
        <p:txBody>
          <a:bodyPr/>
          <a:lstStyle/>
          <a:p>
            <a:pPr eaLnBrk="1" hangingPunct="1">
              <a:lnSpc>
                <a:spcPct val="80000"/>
              </a:lnSpc>
            </a:pPr>
            <a:r>
              <a:rPr lang="en-US" smtClean="0"/>
              <a:t>Comparing Standard Deviations</a:t>
            </a:r>
          </a:p>
        </p:txBody>
      </p:sp>
      <p:graphicFrame>
        <p:nvGraphicFramePr>
          <p:cNvPr id="56325" name="Object 3">
            <a:hlinkClick r:id="" action="ppaction://ole?verb=0"/>
          </p:cNvPr>
          <p:cNvGraphicFramePr>
            <a:graphicFrameLocks/>
          </p:cNvGraphicFramePr>
          <p:nvPr/>
        </p:nvGraphicFramePr>
        <p:xfrm>
          <a:off x="4503738" y="3308350"/>
          <a:ext cx="430212" cy="544513"/>
        </p:xfrm>
        <a:graphic>
          <a:graphicData uri="http://schemas.openxmlformats.org/presentationml/2006/ole">
            <mc:AlternateContent xmlns:mc="http://schemas.openxmlformats.org/markup-compatibility/2006">
              <mc:Choice xmlns:v="urn:schemas-microsoft-com:vml" Requires="v">
                <p:oleObj spid="_x0000_s56379" name="Equation" r:id="rId4" imgW="428724" imgH="542628" progId="Equation.DSMT4">
                  <p:embed/>
                </p:oleObj>
              </mc:Choice>
              <mc:Fallback>
                <p:oleObj name="Equation" r:id="rId4" imgW="428724" imgH="542628" progId="Equation.DSMT4">
                  <p:embed/>
                  <p:pic>
                    <p:nvPicPr>
                      <p:cNvPr id="0" name="Picture 5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3738" y="3308350"/>
                        <a:ext cx="430212"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6" name="Rectangle 4"/>
          <p:cNvSpPr>
            <a:spLocks noChangeArrowheads="1"/>
          </p:cNvSpPr>
          <p:nvPr/>
        </p:nvSpPr>
        <p:spPr bwMode="auto">
          <a:xfrm>
            <a:off x="6934200" y="2162175"/>
            <a:ext cx="1981200" cy="80962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t>Mean = 15.5</a:t>
            </a:r>
          </a:p>
          <a:p>
            <a:pPr eaLnBrk="0" hangingPunct="0">
              <a:lnSpc>
                <a:spcPct val="30000"/>
              </a:lnSpc>
              <a:spcBef>
                <a:spcPct val="50000"/>
              </a:spcBef>
            </a:pPr>
            <a:r>
              <a:rPr lang="en-US" sz="2800"/>
              <a:t>  s  = </a:t>
            </a:r>
            <a:r>
              <a:rPr lang="en-US"/>
              <a:t>3.338</a:t>
            </a:r>
            <a:r>
              <a:rPr lang="en-US" sz="2800"/>
              <a:t>         </a:t>
            </a:r>
          </a:p>
        </p:txBody>
      </p:sp>
      <p:sp>
        <p:nvSpPr>
          <p:cNvPr id="56327" name="Line 5"/>
          <p:cNvSpPr>
            <a:spLocks noChangeShapeType="1"/>
          </p:cNvSpPr>
          <p:nvPr/>
        </p:nvSpPr>
        <p:spPr bwMode="auto">
          <a:xfrm>
            <a:off x="1179513" y="2667000"/>
            <a:ext cx="51831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56328" name="Rectangle 6"/>
          <p:cNvSpPr>
            <a:spLocks noChangeArrowheads="1"/>
          </p:cNvSpPr>
          <p:nvPr/>
        </p:nvSpPr>
        <p:spPr bwMode="auto">
          <a:xfrm>
            <a:off x="981075" y="2654300"/>
            <a:ext cx="55721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1800" b="1"/>
              <a:t>11    12    13    14    15    16    17    18    19    20   21</a:t>
            </a:r>
          </a:p>
        </p:txBody>
      </p:sp>
      <p:sp>
        <p:nvSpPr>
          <p:cNvPr id="56329" name="Oval 7"/>
          <p:cNvSpPr>
            <a:spLocks noChangeArrowheads="1"/>
          </p:cNvSpPr>
          <p:nvPr/>
        </p:nvSpPr>
        <p:spPr bwMode="auto">
          <a:xfrm>
            <a:off x="1062038" y="24384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30" name="Oval 8"/>
          <p:cNvSpPr>
            <a:spLocks noChangeArrowheads="1"/>
          </p:cNvSpPr>
          <p:nvPr/>
        </p:nvSpPr>
        <p:spPr bwMode="auto">
          <a:xfrm>
            <a:off x="1595438" y="24384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31" name="Oval 9"/>
          <p:cNvSpPr>
            <a:spLocks noChangeArrowheads="1"/>
          </p:cNvSpPr>
          <p:nvPr/>
        </p:nvSpPr>
        <p:spPr bwMode="auto">
          <a:xfrm>
            <a:off x="2128838" y="24384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32" name="Oval 10"/>
          <p:cNvSpPr>
            <a:spLocks noChangeArrowheads="1"/>
          </p:cNvSpPr>
          <p:nvPr/>
        </p:nvSpPr>
        <p:spPr bwMode="auto">
          <a:xfrm>
            <a:off x="3652838" y="24384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33" name="Oval 11"/>
          <p:cNvSpPr>
            <a:spLocks noChangeArrowheads="1"/>
          </p:cNvSpPr>
          <p:nvPr/>
        </p:nvSpPr>
        <p:spPr bwMode="auto">
          <a:xfrm>
            <a:off x="3652838" y="22098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34" name="Oval 12"/>
          <p:cNvSpPr>
            <a:spLocks noChangeArrowheads="1"/>
          </p:cNvSpPr>
          <p:nvPr/>
        </p:nvSpPr>
        <p:spPr bwMode="auto">
          <a:xfrm>
            <a:off x="4110038" y="24384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35" name="Oval 13"/>
          <p:cNvSpPr>
            <a:spLocks noChangeArrowheads="1"/>
          </p:cNvSpPr>
          <p:nvPr/>
        </p:nvSpPr>
        <p:spPr bwMode="auto">
          <a:xfrm>
            <a:off x="4643438" y="24384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36" name="Oval 14"/>
          <p:cNvSpPr>
            <a:spLocks noChangeArrowheads="1"/>
          </p:cNvSpPr>
          <p:nvPr/>
        </p:nvSpPr>
        <p:spPr bwMode="auto">
          <a:xfrm>
            <a:off x="6091238" y="24384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37" name="Rectangle 15"/>
          <p:cNvSpPr>
            <a:spLocks noChangeArrowheads="1"/>
          </p:cNvSpPr>
          <p:nvPr/>
        </p:nvSpPr>
        <p:spPr bwMode="auto">
          <a:xfrm>
            <a:off x="981075" y="4102100"/>
            <a:ext cx="54959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1800" b="1"/>
              <a:t>11    12    13    14    15    16    17    18    19    20   21</a:t>
            </a:r>
          </a:p>
        </p:txBody>
      </p:sp>
      <p:sp>
        <p:nvSpPr>
          <p:cNvPr id="56338" name="Rectangle 16"/>
          <p:cNvSpPr>
            <a:spLocks noChangeArrowheads="1"/>
          </p:cNvSpPr>
          <p:nvPr/>
        </p:nvSpPr>
        <p:spPr bwMode="auto">
          <a:xfrm>
            <a:off x="1063625" y="3354388"/>
            <a:ext cx="1292225" cy="466725"/>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t>Data B</a:t>
            </a:r>
          </a:p>
        </p:txBody>
      </p:sp>
      <p:sp>
        <p:nvSpPr>
          <p:cNvPr id="56339" name="Rectangle 17"/>
          <p:cNvSpPr>
            <a:spLocks noChangeArrowheads="1"/>
          </p:cNvSpPr>
          <p:nvPr/>
        </p:nvSpPr>
        <p:spPr bwMode="auto">
          <a:xfrm>
            <a:off x="1063625" y="1830388"/>
            <a:ext cx="1292225" cy="46672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t>Data A</a:t>
            </a:r>
          </a:p>
        </p:txBody>
      </p:sp>
      <p:sp>
        <p:nvSpPr>
          <p:cNvPr id="56340" name="Line 18"/>
          <p:cNvSpPr>
            <a:spLocks noChangeShapeType="1"/>
          </p:cNvSpPr>
          <p:nvPr/>
        </p:nvSpPr>
        <p:spPr bwMode="auto">
          <a:xfrm>
            <a:off x="1155700" y="4114800"/>
            <a:ext cx="51831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56341" name="Oval 19"/>
          <p:cNvSpPr>
            <a:spLocks noChangeArrowheads="1"/>
          </p:cNvSpPr>
          <p:nvPr/>
        </p:nvSpPr>
        <p:spPr bwMode="auto">
          <a:xfrm>
            <a:off x="3119438" y="38862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42" name="Oval 20"/>
          <p:cNvSpPr>
            <a:spLocks noChangeArrowheads="1"/>
          </p:cNvSpPr>
          <p:nvPr/>
        </p:nvSpPr>
        <p:spPr bwMode="auto">
          <a:xfrm>
            <a:off x="3652838" y="38862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43" name="Oval 21"/>
          <p:cNvSpPr>
            <a:spLocks noChangeArrowheads="1"/>
          </p:cNvSpPr>
          <p:nvPr/>
        </p:nvSpPr>
        <p:spPr bwMode="auto">
          <a:xfrm>
            <a:off x="3119438" y="36576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44" name="Oval 22"/>
          <p:cNvSpPr>
            <a:spLocks noChangeArrowheads="1"/>
          </p:cNvSpPr>
          <p:nvPr/>
        </p:nvSpPr>
        <p:spPr bwMode="auto">
          <a:xfrm>
            <a:off x="3652838" y="36576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45" name="Oval 23"/>
          <p:cNvSpPr>
            <a:spLocks noChangeArrowheads="1"/>
          </p:cNvSpPr>
          <p:nvPr/>
        </p:nvSpPr>
        <p:spPr bwMode="auto">
          <a:xfrm>
            <a:off x="3119438" y="34290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46" name="Oval 24"/>
          <p:cNvSpPr>
            <a:spLocks noChangeArrowheads="1"/>
          </p:cNvSpPr>
          <p:nvPr/>
        </p:nvSpPr>
        <p:spPr bwMode="auto">
          <a:xfrm>
            <a:off x="3652838" y="34290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47" name="Oval 25"/>
          <p:cNvSpPr>
            <a:spLocks noChangeArrowheads="1"/>
          </p:cNvSpPr>
          <p:nvPr/>
        </p:nvSpPr>
        <p:spPr bwMode="auto">
          <a:xfrm>
            <a:off x="2662238" y="38862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48" name="Oval 26"/>
          <p:cNvSpPr>
            <a:spLocks noChangeArrowheads="1"/>
          </p:cNvSpPr>
          <p:nvPr/>
        </p:nvSpPr>
        <p:spPr bwMode="auto">
          <a:xfrm>
            <a:off x="4110038" y="38862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49" name="Rectangle 27"/>
          <p:cNvSpPr>
            <a:spLocks noChangeArrowheads="1"/>
          </p:cNvSpPr>
          <p:nvPr/>
        </p:nvSpPr>
        <p:spPr bwMode="auto">
          <a:xfrm>
            <a:off x="6938963" y="3657600"/>
            <a:ext cx="1976437" cy="89535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t>Mean = 15.5</a:t>
            </a:r>
          </a:p>
          <a:p>
            <a:pPr eaLnBrk="0" hangingPunct="0">
              <a:lnSpc>
                <a:spcPct val="50000"/>
              </a:lnSpc>
              <a:spcBef>
                <a:spcPct val="50000"/>
              </a:spcBef>
            </a:pPr>
            <a:r>
              <a:rPr lang="en-US" sz="2800"/>
              <a:t>  s = </a:t>
            </a:r>
            <a:r>
              <a:rPr lang="en-US"/>
              <a:t>.9258</a:t>
            </a:r>
          </a:p>
        </p:txBody>
      </p:sp>
      <p:sp>
        <p:nvSpPr>
          <p:cNvPr id="56350" name="Rectangle 28"/>
          <p:cNvSpPr>
            <a:spLocks noChangeArrowheads="1"/>
          </p:cNvSpPr>
          <p:nvPr/>
        </p:nvSpPr>
        <p:spPr bwMode="auto">
          <a:xfrm>
            <a:off x="981075" y="5638800"/>
            <a:ext cx="57245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1800" b="1"/>
              <a:t>11    12    13    14    15    16    17    18    19    20   21</a:t>
            </a:r>
          </a:p>
        </p:txBody>
      </p:sp>
      <p:sp>
        <p:nvSpPr>
          <p:cNvPr id="56351" name="Line 29"/>
          <p:cNvSpPr>
            <a:spLocks noChangeShapeType="1"/>
          </p:cNvSpPr>
          <p:nvPr/>
        </p:nvSpPr>
        <p:spPr bwMode="auto">
          <a:xfrm>
            <a:off x="1155700" y="5638800"/>
            <a:ext cx="51831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56352" name="Oval 30"/>
          <p:cNvSpPr>
            <a:spLocks noChangeArrowheads="1"/>
          </p:cNvSpPr>
          <p:nvPr/>
        </p:nvSpPr>
        <p:spPr bwMode="auto">
          <a:xfrm>
            <a:off x="1062038" y="54102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53" name="Oval 31"/>
          <p:cNvSpPr>
            <a:spLocks noChangeArrowheads="1"/>
          </p:cNvSpPr>
          <p:nvPr/>
        </p:nvSpPr>
        <p:spPr bwMode="auto">
          <a:xfrm>
            <a:off x="1062038" y="51816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54" name="Oval 32"/>
          <p:cNvSpPr>
            <a:spLocks noChangeArrowheads="1"/>
          </p:cNvSpPr>
          <p:nvPr/>
        </p:nvSpPr>
        <p:spPr bwMode="auto">
          <a:xfrm>
            <a:off x="1062038" y="49530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55" name="Oval 33"/>
          <p:cNvSpPr>
            <a:spLocks noChangeArrowheads="1"/>
          </p:cNvSpPr>
          <p:nvPr/>
        </p:nvSpPr>
        <p:spPr bwMode="auto">
          <a:xfrm>
            <a:off x="5634038" y="54102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56" name="Oval 34"/>
          <p:cNvSpPr>
            <a:spLocks noChangeArrowheads="1"/>
          </p:cNvSpPr>
          <p:nvPr/>
        </p:nvSpPr>
        <p:spPr bwMode="auto">
          <a:xfrm>
            <a:off x="5634038" y="51816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57" name="Oval 35"/>
          <p:cNvSpPr>
            <a:spLocks noChangeArrowheads="1"/>
          </p:cNvSpPr>
          <p:nvPr/>
        </p:nvSpPr>
        <p:spPr bwMode="auto">
          <a:xfrm>
            <a:off x="5634038" y="49530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58" name="Oval 36"/>
          <p:cNvSpPr>
            <a:spLocks noChangeArrowheads="1"/>
          </p:cNvSpPr>
          <p:nvPr/>
        </p:nvSpPr>
        <p:spPr bwMode="auto">
          <a:xfrm>
            <a:off x="1595438" y="54102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59" name="Oval 37"/>
          <p:cNvSpPr>
            <a:spLocks noChangeArrowheads="1"/>
          </p:cNvSpPr>
          <p:nvPr/>
        </p:nvSpPr>
        <p:spPr bwMode="auto">
          <a:xfrm>
            <a:off x="5176838" y="5410200"/>
            <a:ext cx="228600" cy="2286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6360" name="Rectangle 38"/>
          <p:cNvSpPr>
            <a:spLocks noChangeArrowheads="1"/>
          </p:cNvSpPr>
          <p:nvPr/>
        </p:nvSpPr>
        <p:spPr bwMode="auto">
          <a:xfrm>
            <a:off x="6938963" y="5181600"/>
            <a:ext cx="1976437" cy="822325"/>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lnSpc>
                <a:spcPct val="80000"/>
              </a:lnSpc>
              <a:spcBef>
                <a:spcPct val="50000"/>
              </a:spcBef>
            </a:pPr>
            <a:r>
              <a:rPr lang="en-US"/>
              <a:t>Mean = 15.5</a:t>
            </a:r>
          </a:p>
          <a:p>
            <a:pPr eaLnBrk="0" hangingPunct="0">
              <a:lnSpc>
                <a:spcPct val="50000"/>
              </a:lnSpc>
              <a:spcBef>
                <a:spcPct val="50000"/>
              </a:spcBef>
            </a:pPr>
            <a:r>
              <a:rPr lang="en-US" sz="2800"/>
              <a:t>  s = </a:t>
            </a:r>
            <a:r>
              <a:rPr lang="en-US"/>
              <a:t>4.57</a:t>
            </a:r>
          </a:p>
        </p:txBody>
      </p:sp>
      <p:sp>
        <p:nvSpPr>
          <p:cNvPr id="56361" name="Rectangle 39"/>
          <p:cNvSpPr>
            <a:spLocks noChangeArrowheads="1"/>
          </p:cNvSpPr>
          <p:nvPr/>
        </p:nvSpPr>
        <p:spPr bwMode="auto">
          <a:xfrm>
            <a:off x="1520825" y="4802188"/>
            <a:ext cx="1292225" cy="466725"/>
          </a:xfrm>
          <a:prstGeom prst="rect">
            <a:avLst/>
          </a:prstGeom>
          <a:solidFill>
            <a:srgbClr val="E5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t>Data C</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r>
              <a:rPr lang="en-US"/>
              <a:t>Chap 3-</a:t>
            </a:r>
            <a:fld id="{216857A5-3B87-4823-A129-75971E727A51}" type="slidenum">
              <a:rPr lang="en-US"/>
              <a:pPr>
                <a:defRPr/>
              </a:pPr>
              <a:t>74</a:t>
            </a:fld>
            <a:endParaRPr lang="en-US"/>
          </a:p>
        </p:txBody>
      </p:sp>
      <p:sp>
        <p:nvSpPr>
          <p:cNvPr id="8"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57348" name="Rectangle 2"/>
          <p:cNvSpPr>
            <a:spLocks noGrp="1" noChangeArrowheads="1"/>
          </p:cNvSpPr>
          <p:nvPr>
            <p:ph type="title"/>
          </p:nvPr>
        </p:nvSpPr>
        <p:spPr/>
        <p:txBody>
          <a:bodyPr/>
          <a:lstStyle/>
          <a:p>
            <a:pPr eaLnBrk="1" hangingPunct="1">
              <a:lnSpc>
                <a:spcPct val="80000"/>
              </a:lnSpc>
            </a:pPr>
            <a:r>
              <a:rPr lang="en-US" smtClean="0"/>
              <a:t>Coefficient of Variation</a:t>
            </a:r>
          </a:p>
        </p:txBody>
      </p:sp>
      <p:sp>
        <p:nvSpPr>
          <p:cNvPr id="57349" name="Rectangle 3"/>
          <p:cNvSpPr>
            <a:spLocks noGrp="1" noChangeArrowheads="1"/>
          </p:cNvSpPr>
          <p:nvPr>
            <p:ph type="body" idx="1"/>
          </p:nvPr>
        </p:nvSpPr>
        <p:spPr>
          <a:xfrm>
            <a:off x="755576" y="1412776"/>
            <a:ext cx="8077200" cy="3048000"/>
          </a:xfrm>
        </p:spPr>
        <p:txBody>
          <a:bodyPr/>
          <a:lstStyle/>
          <a:p>
            <a:r>
              <a:rPr lang="en-US" sz="2700" dirty="0" smtClean="0"/>
              <a:t>Measures </a:t>
            </a:r>
            <a:r>
              <a:rPr lang="en-US" sz="2700" dirty="0" smtClean="0">
                <a:solidFill>
                  <a:schemeClr val="folHlink"/>
                </a:solidFill>
              </a:rPr>
              <a:t>relative </a:t>
            </a:r>
            <a:r>
              <a:rPr lang="en-US" sz="2700" dirty="0" smtClean="0">
                <a:solidFill>
                  <a:schemeClr val="folHlink"/>
                </a:solidFill>
              </a:rPr>
              <a:t>variation</a:t>
            </a:r>
            <a:r>
              <a:rPr lang="tr-TR" sz="2700" dirty="0" smtClean="0">
                <a:solidFill>
                  <a:schemeClr val="folHlink"/>
                </a:solidFill>
              </a:rPr>
              <a:t> and</a:t>
            </a:r>
            <a:r>
              <a:rPr lang="en-US" sz="2700" dirty="0" smtClean="0"/>
              <a:t>, </a:t>
            </a:r>
            <a:r>
              <a:rPr lang="en-US" sz="2700" dirty="0"/>
              <a:t>unlike the standard deviation and the variance</a:t>
            </a:r>
            <a:r>
              <a:rPr lang="en-US" sz="2700" dirty="0" smtClean="0"/>
              <a:t>,</a:t>
            </a:r>
            <a:r>
              <a:rPr lang="tr-TR" sz="2700" dirty="0" smtClean="0"/>
              <a:t> it </a:t>
            </a:r>
            <a:r>
              <a:rPr lang="en-US" sz="2700" dirty="0" smtClean="0"/>
              <a:t>is </a:t>
            </a:r>
            <a:r>
              <a:rPr lang="en-US" sz="2700" dirty="0"/>
              <a:t>not affected by the unit of measurement</a:t>
            </a:r>
            <a:endParaRPr lang="en-US" sz="2700" dirty="0" smtClean="0">
              <a:solidFill>
                <a:schemeClr val="folHlink"/>
              </a:solidFill>
            </a:endParaRPr>
          </a:p>
          <a:p>
            <a:pPr eaLnBrk="1" hangingPunct="1">
              <a:lnSpc>
                <a:spcPct val="110000"/>
              </a:lnSpc>
            </a:pPr>
            <a:r>
              <a:rPr lang="en-US" sz="2700" dirty="0" smtClean="0"/>
              <a:t>Always in percentage (%)</a:t>
            </a:r>
          </a:p>
          <a:p>
            <a:pPr eaLnBrk="1" hangingPunct="1">
              <a:lnSpc>
                <a:spcPct val="110000"/>
              </a:lnSpc>
            </a:pPr>
            <a:r>
              <a:rPr lang="en-US" sz="2700" dirty="0" smtClean="0"/>
              <a:t>Shows </a:t>
            </a:r>
            <a:r>
              <a:rPr lang="en-US" sz="2700" dirty="0" smtClean="0">
                <a:solidFill>
                  <a:schemeClr val="folHlink"/>
                </a:solidFill>
              </a:rPr>
              <a:t>variation relative to mean</a:t>
            </a:r>
          </a:p>
          <a:p>
            <a:pPr eaLnBrk="1" hangingPunct="1">
              <a:lnSpc>
                <a:spcPct val="110000"/>
              </a:lnSpc>
            </a:pPr>
            <a:r>
              <a:rPr lang="en-US" sz="2700" dirty="0" smtClean="0"/>
              <a:t>Is used to compare two or more sets of data measured in different units </a:t>
            </a:r>
          </a:p>
        </p:txBody>
      </p:sp>
      <p:graphicFrame>
        <p:nvGraphicFramePr>
          <p:cNvPr id="57350" name="Object 5">
            <a:hlinkClick r:id="" action="ppaction://ole?verb=0"/>
          </p:cNvPr>
          <p:cNvGraphicFramePr>
            <a:graphicFrameLocks/>
          </p:cNvGraphicFramePr>
          <p:nvPr/>
        </p:nvGraphicFramePr>
        <p:xfrm>
          <a:off x="5164138" y="5105400"/>
          <a:ext cx="3538537" cy="1143000"/>
        </p:xfrm>
        <a:graphic>
          <a:graphicData uri="http://schemas.openxmlformats.org/presentationml/2006/ole">
            <mc:AlternateContent xmlns:mc="http://schemas.openxmlformats.org/markup-compatibility/2006">
              <mc:Choice xmlns:v="urn:schemas-microsoft-com:vml" Requires="v">
                <p:oleObj spid="_x0000_s57387" name="Equation" r:id="rId4" imgW="1473480" imgH="596880" progId="Equation.3">
                  <p:embed/>
                </p:oleObj>
              </mc:Choice>
              <mc:Fallback>
                <p:oleObj name="Equation" r:id="rId4" imgW="1473480" imgH="596880" progId="Equation.3">
                  <p:embed/>
                  <p:pic>
                    <p:nvPicPr>
                      <p:cNvPr id="0" name="Picture 3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4138" y="5105400"/>
                        <a:ext cx="3538537" cy="11430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51" name="Object 7">
            <a:hlinkClick r:id="" action="ppaction://ole?verb=0"/>
          </p:cNvPr>
          <p:cNvGraphicFramePr>
            <a:graphicFrameLocks/>
          </p:cNvGraphicFramePr>
          <p:nvPr/>
        </p:nvGraphicFramePr>
        <p:xfrm>
          <a:off x="725488" y="5135563"/>
          <a:ext cx="3506787" cy="1082675"/>
        </p:xfrm>
        <a:graphic>
          <a:graphicData uri="http://schemas.openxmlformats.org/presentationml/2006/ole">
            <mc:AlternateContent xmlns:mc="http://schemas.openxmlformats.org/markup-compatibility/2006">
              <mc:Choice xmlns:v="urn:schemas-microsoft-com:vml" Requires="v">
                <p:oleObj spid="_x0000_s57388" name="Equation" r:id="rId6" imgW="1435320" imgH="559080" progId="Equation.3">
                  <p:embed/>
                </p:oleObj>
              </mc:Choice>
              <mc:Fallback>
                <p:oleObj name="Equation" r:id="rId6" imgW="1435320" imgH="559080" progId="Equation.3">
                  <p:embed/>
                  <p:pic>
                    <p:nvPicPr>
                      <p:cNvPr id="0" name="Picture 3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88" y="5135563"/>
                        <a:ext cx="3506787" cy="108267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2" name="Text Box 8"/>
          <p:cNvSpPr txBox="1">
            <a:spLocks noChangeArrowheads="1"/>
          </p:cNvSpPr>
          <p:nvPr/>
        </p:nvSpPr>
        <p:spPr bwMode="auto">
          <a:xfrm>
            <a:off x="1447800" y="45720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a:solidFill>
                  <a:schemeClr val="folHlink"/>
                </a:solidFill>
              </a:rPr>
              <a:t>Population</a:t>
            </a:r>
            <a:r>
              <a:rPr lang="en-US"/>
              <a:t>                                    </a:t>
            </a:r>
            <a:r>
              <a:rPr lang="en-US">
                <a:solidFill>
                  <a:schemeClr val="folHlink"/>
                </a:solidFill>
              </a:rPr>
              <a:t>Sample</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a:defRPr/>
            </a:pPr>
            <a:r>
              <a:rPr lang="en-US"/>
              <a:t>Chap 3-</a:t>
            </a:r>
            <a:fld id="{83522B09-30D9-4A63-B79A-A7A83953699B}" type="slidenum">
              <a:rPr lang="en-US"/>
              <a:pPr>
                <a:defRPr/>
              </a:pPr>
              <a:t>75</a:t>
            </a:fld>
            <a:endParaRPr lang="en-US"/>
          </a:p>
        </p:txBody>
      </p:sp>
      <p:sp>
        <p:nvSpPr>
          <p:cNvPr id="10"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58372" name="Rectangle 2"/>
          <p:cNvSpPr>
            <a:spLocks noGrp="1" noChangeArrowheads="1"/>
          </p:cNvSpPr>
          <p:nvPr>
            <p:ph type="title"/>
          </p:nvPr>
        </p:nvSpPr>
        <p:spPr>
          <a:xfrm>
            <a:off x="990600" y="228600"/>
            <a:ext cx="7793038" cy="1066800"/>
          </a:xfrm>
        </p:spPr>
        <p:txBody>
          <a:bodyPr/>
          <a:lstStyle/>
          <a:p>
            <a:pPr eaLnBrk="1" hangingPunct="1">
              <a:lnSpc>
                <a:spcPct val="80000"/>
              </a:lnSpc>
            </a:pPr>
            <a:r>
              <a:rPr lang="en-US" smtClean="0"/>
              <a:t>Comparing Coefficient </a:t>
            </a:r>
            <a:br>
              <a:rPr lang="en-US" smtClean="0"/>
            </a:br>
            <a:r>
              <a:rPr lang="en-US" smtClean="0"/>
              <a:t>of Variation</a:t>
            </a:r>
          </a:p>
        </p:txBody>
      </p:sp>
      <p:sp>
        <p:nvSpPr>
          <p:cNvPr id="58373" name="Rectangle 3"/>
          <p:cNvSpPr>
            <a:spLocks noGrp="1" noChangeArrowheads="1"/>
          </p:cNvSpPr>
          <p:nvPr>
            <p:ph type="body" idx="1"/>
          </p:nvPr>
        </p:nvSpPr>
        <p:spPr>
          <a:xfrm>
            <a:off x="685800" y="1600200"/>
            <a:ext cx="8077200" cy="4532313"/>
          </a:xfrm>
        </p:spPr>
        <p:txBody>
          <a:bodyPr/>
          <a:lstStyle/>
          <a:p>
            <a:pPr eaLnBrk="1" hangingPunct="1"/>
            <a:r>
              <a:rPr lang="en-US" sz="2300" smtClean="0">
                <a:solidFill>
                  <a:schemeClr val="folHlink"/>
                </a:solidFill>
              </a:rPr>
              <a:t>Stock A:</a:t>
            </a:r>
          </a:p>
          <a:p>
            <a:pPr lvl="1" eaLnBrk="1" hangingPunct="1"/>
            <a:r>
              <a:rPr lang="en-US" sz="2300" smtClean="0"/>
              <a:t>Average price last year = $50</a:t>
            </a:r>
          </a:p>
          <a:p>
            <a:pPr lvl="1" eaLnBrk="1" hangingPunct="1"/>
            <a:r>
              <a:rPr lang="en-US" sz="2300" smtClean="0"/>
              <a:t>Standard deviation = $5</a:t>
            </a:r>
          </a:p>
          <a:p>
            <a:pPr eaLnBrk="1" hangingPunct="1"/>
            <a:endParaRPr lang="en-US" sz="2300" smtClean="0"/>
          </a:p>
          <a:p>
            <a:pPr eaLnBrk="1" hangingPunct="1"/>
            <a:endParaRPr lang="en-US" sz="2300" smtClean="0"/>
          </a:p>
          <a:p>
            <a:pPr eaLnBrk="1" hangingPunct="1">
              <a:lnSpc>
                <a:spcPct val="150000"/>
              </a:lnSpc>
            </a:pPr>
            <a:r>
              <a:rPr lang="en-US" sz="2300" smtClean="0">
                <a:solidFill>
                  <a:schemeClr val="folHlink"/>
                </a:solidFill>
              </a:rPr>
              <a:t>Stock B:</a:t>
            </a:r>
          </a:p>
          <a:p>
            <a:pPr lvl="1" eaLnBrk="1" hangingPunct="1"/>
            <a:r>
              <a:rPr lang="en-US" sz="2300" smtClean="0"/>
              <a:t>Average price last year = $100</a:t>
            </a:r>
          </a:p>
          <a:p>
            <a:pPr lvl="1" eaLnBrk="1" hangingPunct="1"/>
            <a:r>
              <a:rPr lang="en-US" sz="2300" smtClean="0"/>
              <a:t>Standard deviation = $5</a:t>
            </a:r>
          </a:p>
        </p:txBody>
      </p:sp>
      <p:sp>
        <p:nvSpPr>
          <p:cNvPr id="58374" name="Text Box 8"/>
          <p:cNvSpPr txBox="1">
            <a:spLocks noChangeArrowheads="1"/>
          </p:cNvSpPr>
          <p:nvPr/>
        </p:nvSpPr>
        <p:spPr bwMode="auto">
          <a:xfrm>
            <a:off x="7162800" y="3505200"/>
            <a:ext cx="1828800" cy="2024063"/>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1800"/>
              <a:t>Both stocks have the same standard deviation, but stock B is less variable relative to its price</a:t>
            </a:r>
          </a:p>
        </p:txBody>
      </p:sp>
      <p:sp>
        <p:nvSpPr>
          <p:cNvPr id="58375" name="Oval 9"/>
          <p:cNvSpPr>
            <a:spLocks noChangeArrowheads="1"/>
          </p:cNvSpPr>
          <p:nvPr/>
        </p:nvSpPr>
        <p:spPr bwMode="auto">
          <a:xfrm>
            <a:off x="6248400" y="3048000"/>
            <a:ext cx="762000" cy="762000"/>
          </a:xfrm>
          <a:prstGeom prst="ellipse">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8376" name="Oval 10"/>
          <p:cNvSpPr>
            <a:spLocks noChangeArrowheads="1"/>
          </p:cNvSpPr>
          <p:nvPr/>
        </p:nvSpPr>
        <p:spPr bwMode="auto">
          <a:xfrm>
            <a:off x="6324600" y="5410200"/>
            <a:ext cx="762000" cy="762000"/>
          </a:xfrm>
          <a:prstGeom prst="ellipse">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aphicFrame>
        <p:nvGraphicFramePr>
          <p:cNvPr id="58377" name="Object 11">
            <a:hlinkClick r:id="" action="ppaction://ole?verb=0"/>
          </p:cNvPr>
          <p:cNvGraphicFramePr>
            <a:graphicFrameLocks/>
          </p:cNvGraphicFramePr>
          <p:nvPr/>
        </p:nvGraphicFramePr>
        <p:xfrm>
          <a:off x="1752600" y="2895600"/>
          <a:ext cx="5257800" cy="1066800"/>
        </p:xfrm>
        <a:graphic>
          <a:graphicData uri="http://schemas.openxmlformats.org/presentationml/2006/ole">
            <mc:AlternateContent xmlns:mc="http://schemas.openxmlformats.org/markup-compatibility/2006">
              <mc:Choice xmlns:v="urn:schemas-microsoft-com:vml" Requires="v">
                <p:oleObj spid="_x0000_s58413" name="Equation" r:id="rId4" imgW="3353400" imgH="596880" progId="Equation.3">
                  <p:embed/>
                </p:oleObj>
              </mc:Choice>
              <mc:Fallback>
                <p:oleObj name="Equation" r:id="rId4" imgW="3353400" imgH="596880" progId="Equation.3">
                  <p:embed/>
                  <p:pic>
                    <p:nvPicPr>
                      <p:cNvPr id="0" name="Picture 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895600"/>
                        <a:ext cx="5257800" cy="10668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8" name="Object 12">
            <a:hlinkClick r:id="" action="ppaction://ole?verb=0"/>
          </p:cNvPr>
          <p:cNvGraphicFramePr>
            <a:graphicFrameLocks/>
          </p:cNvGraphicFramePr>
          <p:nvPr/>
        </p:nvGraphicFramePr>
        <p:xfrm>
          <a:off x="1752600" y="5257800"/>
          <a:ext cx="5257800" cy="1066800"/>
        </p:xfrm>
        <a:graphic>
          <a:graphicData uri="http://schemas.openxmlformats.org/presentationml/2006/ole">
            <mc:AlternateContent xmlns:mc="http://schemas.openxmlformats.org/markup-compatibility/2006">
              <mc:Choice xmlns:v="urn:schemas-microsoft-com:vml" Requires="v">
                <p:oleObj spid="_x0000_s58414" name="Equation" r:id="rId6" imgW="3353400" imgH="596880" progId="Equation.3">
                  <p:embed/>
                </p:oleObj>
              </mc:Choice>
              <mc:Fallback>
                <p:oleObj name="Equation" r:id="rId6" imgW="3353400" imgH="596880" progId="Equation.3">
                  <p:embed/>
                  <p:pic>
                    <p:nvPicPr>
                      <p:cNvPr id="0" name="Picture 3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5257800"/>
                        <a:ext cx="5257800" cy="10668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0"/>
          </p:nvPr>
        </p:nvSpPr>
        <p:spPr/>
        <p:txBody>
          <a:bodyPr/>
          <a:lstStyle/>
          <a:p>
            <a:pPr>
              <a:defRPr/>
            </a:pPr>
            <a:r>
              <a:rPr lang="en-US"/>
              <a:t>Chap 3-</a:t>
            </a:r>
            <a:fld id="{8D572074-C8CE-4916-AEF4-5EBF97DAD0DF}" type="slidenum">
              <a:rPr lang="en-US"/>
              <a:pPr>
                <a:defRPr/>
              </a:pPr>
              <a:t>76</a:t>
            </a:fld>
            <a:endParaRPr lang="en-US"/>
          </a:p>
        </p:txBody>
      </p:sp>
      <p:sp>
        <p:nvSpPr>
          <p:cNvPr id="22"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59396" name="Line 54"/>
          <p:cNvSpPr>
            <a:spLocks noChangeShapeType="1"/>
          </p:cNvSpPr>
          <p:nvPr/>
        </p:nvSpPr>
        <p:spPr bwMode="auto">
          <a:xfrm>
            <a:off x="3733800" y="4648200"/>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9397" name="Line 55"/>
          <p:cNvSpPr>
            <a:spLocks noChangeShapeType="1"/>
          </p:cNvSpPr>
          <p:nvPr/>
        </p:nvSpPr>
        <p:spPr bwMode="auto">
          <a:xfrm>
            <a:off x="5410200" y="4648200"/>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9398" name="Rectangle 3"/>
          <p:cNvSpPr>
            <a:spLocks noGrp="1" noChangeArrowheads="1"/>
          </p:cNvSpPr>
          <p:nvPr>
            <p:ph type="body" idx="1"/>
          </p:nvPr>
        </p:nvSpPr>
        <p:spPr>
          <a:xfrm>
            <a:off x="762000" y="1600200"/>
            <a:ext cx="8077200" cy="2209800"/>
          </a:xfrm>
        </p:spPr>
        <p:txBody>
          <a:bodyPr/>
          <a:lstStyle/>
          <a:p>
            <a:pPr eaLnBrk="1" hangingPunct="1"/>
            <a:r>
              <a:rPr lang="en-US" sz="3200" smtClean="0">
                <a:solidFill>
                  <a:schemeClr val="folHlink"/>
                </a:solidFill>
              </a:rPr>
              <a:t>If the data distribution is bell-shaped, then the interval:</a:t>
            </a:r>
          </a:p>
          <a:p>
            <a:pPr eaLnBrk="1" hangingPunct="1">
              <a:lnSpc>
                <a:spcPct val="110000"/>
              </a:lnSpc>
            </a:pPr>
            <a:r>
              <a:rPr lang="en-US" sz="3200" smtClean="0">
                <a:solidFill>
                  <a:schemeClr val="folHlink"/>
                </a:solidFill>
              </a:rPr>
              <a:t>		</a:t>
            </a:r>
            <a:r>
              <a:rPr lang="en-US" smtClean="0"/>
              <a:t>contains about </a:t>
            </a:r>
            <a:r>
              <a:rPr lang="en-US" smtClean="0">
                <a:solidFill>
                  <a:schemeClr val="folHlink"/>
                </a:solidFill>
              </a:rPr>
              <a:t>68%</a:t>
            </a:r>
            <a:r>
              <a:rPr lang="en-US" smtClean="0"/>
              <a:t> of the values in 		the population or the sample</a:t>
            </a:r>
          </a:p>
        </p:txBody>
      </p:sp>
      <p:sp>
        <p:nvSpPr>
          <p:cNvPr id="59399" name="Rectangle 4"/>
          <p:cNvSpPr>
            <a:spLocks noChangeArrowheads="1"/>
          </p:cNvSpPr>
          <p:nvPr/>
        </p:nvSpPr>
        <p:spPr bwMode="auto">
          <a:xfrm>
            <a:off x="762000" y="381000"/>
            <a:ext cx="7721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nchor="b"/>
          <a:lstStyle/>
          <a:p>
            <a:pPr algn="ctr"/>
            <a:r>
              <a:rPr lang="en-US" sz="4100">
                <a:solidFill>
                  <a:schemeClr val="tx2"/>
                </a:solidFill>
                <a:latin typeface="Tahoma" pitchFamily="34" charset="0"/>
              </a:rPr>
              <a:t>The Empirical Rule</a:t>
            </a:r>
          </a:p>
        </p:txBody>
      </p:sp>
      <p:graphicFrame>
        <p:nvGraphicFramePr>
          <p:cNvPr id="59400" name="Object 5"/>
          <p:cNvGraphicFramePr>
            <a:graphicFrameLocks noChangeAspect="1"/>
          </p:cNvGraphicFramePr>
          <p:nvPr/>
        </p:nvGraphicFramePr>
        <p:xfrm>
          <a:off x="1311275" y="2819400"/>
          <a:ext cx="1212850" cy="495300"/>
        </p:xfrm>
        <a:graphic>
          <a:graphicData uri="http://schemas.openxmlformats.org/presentationml/2006/ole">
            <mc:AlternateContent xmlns:mc="http://schemas.openxmlformats.org/markup-compatibility/2006">
              <mc:Choice xmlns:v="urn:schemas-microsoft-com:vml" Requires="v">
                <p:oleObj spid="_x0000_s59466" name="Equation" r:id="rId4" imgW="494870" imgH="203024" progId="Equation.3">
                  <p:embed/>
                </p:oleObj>
              </mc:Choice>
              <mc:Fallback>
                <p:oleObj name="Equation" r:id="rId4" imgW="494870" imgH="203024" progId="Equation.3">
                  <p:embed/>
                  <p:pic>
                    <p:nvPicPr>
                      <p:cNvPr id="0" name="Picture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275" y="2819400"/>
                        <a:ext cx="121285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01" name="Freeform 8"/>
          <p:cNvSpPr>
            <a:spLocks/>
          </p:cNvSpPr>
          <p:nvPr/>
        </p:nvSpPr>
        <p:spPr bwMode="auto">
          <a:xfrm>
            <a:off x="4572000" y="3906838"/>
            <a:ext cx="847725" cy="1503362"/>
          </a:xfrm>
          <a:custGeom>
            <a:avLst/>
            <a:gdLst>
              <a:gd name="T0" fmla="*/ 0 w 534"/>
              <a:gd name="T1" fmla="*/ 0 h 947"/>
              <a:gd name="T2" fmla="*/ 2147483647 w 534"/>
              <a:gd name="T3" fmla="*/ 2147483647 h 947"/>
              <a:gd name="T4" fmla="*/ 2147483647 w 534"/>
              <a:gd name="T5" fmla="*/ 2147483647 h 947"/>
              <a:gd name="T6" fmla="*/ 2147483647 w 534"/>
              <a:gd name="T7" fmla="*/ 2147483647 h 947"/>
              <a:gd name="T8" fmla="*/ 2147483647 w 534"/>
              <a:gd name="T9" fmla="*/ 2147483647 h 947"/>
              <a:gd name="T10" fmla="*/ 2147483647 w 534"/>
              <a:gd name="T11" fmla="*/ 2147483647 h 947"/>
              <a:gd name="T12" fmla="*/ 2147483647 w 534"/>
              <a:gd name="T13" fmla="*/ 2147483647 h 947"/>
              <a:gd name="T14" fmla="*/ 2147483647 w 534"/>
              <a:gd name="T15" fmla="*/ 2147483647 h 947"/>
              <a:gd name="T16" fmla="*/ 0 w 534"/>
              <a:gd name="T17" fmla="*/ 2147483647 h 947"/>
              <a:gd name="T18" fmla="*/ 0 w 534"/>
              <a:gd name="T19" fmla="*/ 0 h 9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4" h="947">
                <a:moveTo>
                  <a:pt x="0" y="0"/>
                </a:moveTo>
                <a:lnTo>
                  <a:pt x="120" y="23"/>
                </a:lnTo>
                <a:lnTo>
                  <a:pt x="240" y="131"/>
                </a:lnTo>
                <a:lnTo>
                  <a:pt x="330" y="203"/>
                </a:lnTo>
                <a:lnTo>
                  <a:pt x="414" y="317"/>
                </a:lnTo>
                <a:lnTo>
                  <a:pt x="504" y="443"/>
                </a:lnTo>
                <a:lnTo>
                  <a:pt x="534" y="469"/>
                </a:lnTo>
                <a:lnTo>
                  <a:pt x="534" y="947"/>
                </a:lnTo>
                <a:lnTo>
                  <a:pt x="0" y="947"/>
                </a:lnTo>
                <a:lnTo>
                  <a:pt x="0" y="0"/>
                </a:lnTo>
              </a:path>
            </a:pathLst>
          </a:custGeom>
          <a:solidFill>
            <a:srgbClr val="C0FEFE"/>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59402" name="Freeform 9"/>
          <p:cNvSpPr>
            <a:spLocks/>
          </p:cNvSpPr>
          <p:nvPr/>
        </p:nvSpPr>
        <p:spPr bwMode="auto">
          <a:xfrm>
            <a:off x="3743325" y="3913188"/>
            <a:ext cx="838200" cy="1497012"/>
          </a:xfrm>
          <a:custGeom>
            <a:avLst/>
            <a:gdLst>
              <a:gd name="T0" fmla="*/ 2147483647 w 528"/>
              <a:gd name="T1" fmla="*/ 2147483647 h 1338"/>
              <a:gd name="T2" fmla="*/ 2147483647 w 528"/>
              <a:gd name="T3" fmla="*/ 2147483647 h 1338"/>
              <a:gd name="T4" fmla="*/ 2147483647 w 528"/>
              <a:gd name="T5" fmla="*/ 2147483647 h 1338"/>
              <a:gd name="T6" fmla="*/ 2147483647 w 528"/>
              <a:gd name="T7" fmla="*/ 2147483647 h 1338"/>
              <a:gd name="T8" fmla="*/ 2147483647 w 528"/>
              <a:gd name="T9" fmla="*/ 2147483647 h 1338"/>
              <a:gd name="T10" fmla="*/ 2147483647 w 528"/>
              <a:gd name="T11" fmla="*/ 2147483647 h 1338"/>
              <a:gd name="T12" fmla="*/ 0 w 528"/>
              <a:gd name="T13" fmla="*/ 2147483647 h 1338"/>
              <a:gd name="T14" fmla="*/ 0 w 528"/>
              <a:gd name="T15" fmla="*/ 2147483647 h 1338"/>
              <a:gd name="T16" fmla="*/ 2147483647 w 528"/>
              <a:gd name="T17" fmla="*/ 2147483647 h 1338"/>
              <a:gd name="T18" fmla="*/ 2147483647 w 528"/>
              <a:gd name="T19" fmla="*/ 0 h 13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8" h="1338">
                <a:moveTo>
                  <a:pt x="456" y="18"/>
                </a:moveTo>
                <a:lnTo>
                  <a:pt x="385" y="66"/>
                </a:lnTo>
                <a:lnTo>
                  <a:pt x="262" y="214"/>
                </a:lnTo>
                <a:lnTo>
                  <a:pt x="197" y="293"/>
                </a:lnTo>
                <a:lnTo>
                  <a:pt x="102" y="474"/>
                </a:lnTo>
                <a:lnTo>
                  <a:pt x="36" y="588"/>
                </a:lnTo>
                <a:lnTo>
                  <a:pt x="0" y="654"/>
                </a:lnTo>
                <a:lnTo>
                  <a:pt x="0" y="1338"/>
                </a:lnTo>
                <a:lnTo>
                  <a:pt x="528" y="1332"/>
                </a:lnTo>
                <a:lnTo>
                  <a:pt x="528" y="0"/>
                </a:lnTo>
              </a:path>
            </a:pathLst>
          </a:custGeom>
          <a:solidFill>
            <a:srgbClr val="C0FEFE"/>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59403" name="Rectangle 30"/>
          <p:cNvSpPr>
            <a:spLocks noChangeArrowheads="1"/>
          </p:cNvSpPr>
          <p:nvPr/>
        </p:nvSpPr>
        <p:spPr bwMode="auto">
          <a:xfrm>
            <a:off x="4214813" y="3643313"/>
            <a:ext cx="250825"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9404" name="Line 32"/>
          <p:cNvSpPr>
            <a:spLocks noChangeShapeType="1"/>
          </p:cNvSpPr>
          <p:nvPr/>
        </p:nvSpPr>
        <p:spPr bwMode="auto">
          <a:xfrm>
            <a:off x="2286000" y="5410200"/>
            <a:ext cx="4648200"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graphicFrame>
        <p:nvGraphicFramePr>
          <p:cNvPr id="59405" name="Object 46"/>
          <p:cNvGraphicFramePr>
            <a:graphicFrameLocks noChangeAspect="1"/>
          </p:cNvGraphicFramePr>
          <p:nvPr/>
        </p:nvGraphicFramePr>
        <p:xfrm>
          <a:off x="4487863" y="5389563"/>
          <a:ext cx="274637" cy="384175"/>
        </p:xfrm>
        <a:graphic>
          <a:graphicData uri="http://schemas.openxmlformats.org/presentationml/2006/ole">
            <mc:AlternateContent xmlns:mc="http://schemas.openxmlformats.org/markup-compatibility/2006">
              <mc:Choice xmlns:v="urn:schemas-microsoft-com:vml" Requires="v">
                <p:oleObj spid="_x0000_s59467" name="Equation" r:id="rId6" imgW="126725" imgH="177415" progId="Equation.3">
                  <p:embed/>
                </p:oleObj>
              </mc:Choice>
              <mc:Fallback>
                <p:oleObj name="Equation" r:id="rId6" imgW="126725" imgH="177415" progId="Equation.3">
                  <p:embed/>
                  <p:pic>
                    <p:nvPicPr>
                      <p:cNvPr id="0" name="Picture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7863" y="5389563"/>
                        <a:ext cx="274637"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06" name="Line 47"/>
          <p:cNvSpPr>
            <a:spLocks noChangeShapeType="1"/>
          </p:cNvSpPr>
          <p:nvPr/>
        </p:nvSpPr>
        <p:spPr bwMode="auto">
          <a:xfrm>
            <a:off x="3733800" y="4648200"/>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9407" name="Line 48"/>
          <p:cNvSpPr>
            <a:spLocks noChangeShapeType="1"/>
          </p:cNvSpPr>
          <p:nvPr/>
        </p:nvSpPr>
        <p:spPr bwMode="auto">
          <a:xfrm>
            <a:off x="5410200" y="4648200"/>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9408" name="Line 49"/>
          <p:cNvSpPr>
            <a:spLocks noChangeShapeType="1"/>
          </p:cNvSpPr>
          <p:nvPr/>
        </p:nvSpPr>
        <p:spPr bwMode="auto">
          <a:xfrm flipH="1">
            <a:off x="3810000" y="6096000"/>
            <a:ext cx="304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9409" name="Line 50"/>
          <p:cNvSpPr>
            <a:spLocks noChangeShapeType="1"/>
          </p:cNvSpPr>
          <p:nvPr/>
        </p:nvSpPr>
        <p:spPr bwMode="auto">
          <a:xfrm>
            <a:off x="5105400" y="6096000"/>
            <a:ext cx="228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9410" name="Text Box 51"/>
          <p:cNvSpPr txBox="1">
            <a:spLocks noChangeArrowheads="1"/>
          </p:cNvSpPr>
          <p:nvPr/>
        </p:nvSpPr>
        <p:spPr bwMode="auto">
          <a:xfrm>
            <a:off x="4191000" y="45720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pPr>
            <a:r>
              <a:rPr lang="en-US" b="1"/>
              <a:t>68%</a:t>
            </a:r>
          </a:p>
        </p:txBody>
      </p:sp>
      <p:sp>
        <p:nvSpPr>
          <p:cNvPr id="59411" name="Line 52"/>
          <p:cNvSpPr>
            <a:spLocks noChangeShapeType="1"/>
          </p:cNvSpPr>
          <p:nvPr/>
        </p:nvSpPr>
        <p:spPr bwMode="auto">
          <a:xfrm>
            <a:off x="4572000" y="3906838"/>
            <a:ext cx="1588" cy="1503362"/>
          </a:xfrm>
          <a:prstGeom prst="line">
            <a:avLst/>
          </a:prstGeom>
          <a:noFill/>
          <a:ln w="12700"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graphicFrame>
        <p:nvGraphicFramePr>
          <p:cNvPr id="59412" name="Object 53"/>
          <p:cNvGraphicFramePr>
            <a:graphicFrameLocks noChangeAspect="1"/>
          </p:cNvGraphicFramePr>
          <p:nvPr/>
        </p:nvGraphicFramePr>
        <p:xfrm>
          <a:off x="4105275" y="5894388"/>
          <a:ext cx="933450" cy="441325"/>
        </p:xfrm>
        <a:graphic>
          <a:graphicData uri="http://schemas.openxmlformats.org/presentationml/2006/ole">
            <mc:AlternateContent xmlns:mc="http://schemas.openxmlformats.org/markup-compatibility/2006">
              <mc:Choice xmlns:v="urn:schemas-microsoft-com:vml" Requires="v">
                <p:oleObj spid="_x0000_s59468" name="Equation" r:id="rId8" imgW="431613" imgH="203112" progId="Equation.3">
                  <p:embed/>
                </p:oleObj>
              </mc:Choice>
              <mc:Fallback>
                <p:oleObj name="Equation" r:id="rId8" imgW="431613" imgH="203112" progId="Equation.3">
                  <p:embed/>
                  <p:pic>
                    <p:nvPicPr>
                      <p:cNvPr id="0" name="Picture 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5275" y="5894388"/>
                        <a:ext cx="9334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13" name="Freeform 34"/>
          <p:cNvSpPr>
            <a:spLocks/>
          </p:cNvSpPr>
          <p:nvPr/>
        </p:nvSpPr>
        <p:spPr bwMode="auto">
          <a:xfrm>
            <a:off x="2362200" y="3886200"/>
            <a:ext cx="2232025" cy="1452563"/>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59414" name="Freeform 33"/>
          <p:cNvSpPr>
            <a:spLocks/>
          </p:cNvSpPr>
          <p:nvPr/>
        </p:nvSpPr>
        <p:spPr bwMode="auto">
          <a:xfrm>
            <a:off x="4572000" y="3886200"/>
            <a:ext cx="2227263" cy="1452563"/>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3"/>
          <p:cNvSpPr>
            <a:spLocks noGrp="1"/>
          </p:cNvSpPr>
          <p:nvPr>
            <p:ph type="sldNum" sz="quarter" idx="10"/>
          </p:nvPr>
        </p:nvSpPr>
        <p:spPr/>
        <p:txBody>
          <a:bodyPr/>
          <a:lstStyle/>
          <a:p>
            <a:pPr>
              <a:defRPr/>
            </a:pPr>
            <a:r>
              <a:rPr lang="en-US"/>
              <a:t>Chap 3-</a:t>
            </a:r>
            <a:fld id="{8C756842-3E16-4FF1-8A7C-00B3F0347F8B}" type="slidenum">
              <a:rPr lang="en-US"/>
              <a:pPr>
                <a:defRPr/>
              </a:pPr>
              <a:t>77</a:t>
            </a:fld>
            <a:endParaRPr lang="en-US"/>
          </a:p>
        </p:txBody>
      </p:sp>
      <p:sp>
        <p:nvSpPr>
          <p:cNvPr id="31"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60420" name="Freeform 89"/>
          <p:cNvSpPr>
            <a:spLocks/>
          </p:cNvSpPr>
          <p:nvPr/>
        </p:nvSpPr>
        <p:spPr bwMode="auto">
          <a:xfrm>
            <a:off x="6859588" y="3797300"/>
            <a:ext cx="1512887" cy="1660525"/>
          </a:xfrm>
          <a:custGeom>
            <a:avLst/>
            <a:gdLst>
              <a:gd name="T0" fmla="*/ 0 w 953"/>
              <a:gd name="T1" fmla="*/ 2147483647 h 1046"/>
              <a:gd name="T2" fmla="*/ 0 w 953"/>
              <a:gd name="T3" fmla="*/ 0 h 1046"/>
              <a:gd name="T4" fmla="*/ 2147483647 w 953"/>
              <a:gd name="T5" fmla="*/ 2147483647 h 1046"/>
              <a:gd name="T6" fmla="*/ 2147483647 w 953"/>
              <a:gd name="T7" fmla="*/ 2147483647 h 1046"/>
              <a:gd name="T8" fmla="*/ 2147483647 w 953"/>
              <a:gd name="T9" fmla="*/ 2147483647 h 1046"/>
              <a:gd name="T10" fmla="*/ 2147483647 w 953"/>
              <a:gd name="T11" fmla="*/ 2147483647 h 1046"/>
              <a:gd name="T12" fmla="*/ 2147483647 w 953"/>
              <a:gd name="T13" fmla="*/ 2147483647 h 1046"/>
              <a:gd name="T14" fmla="*/ 2147483647 w 953"/>
              <a:gd name="T15" fmla="*/ 2147483647 h 1046"/>
              <a:gd name="T16" fmla="*/ 2147483647 w 953"/>
              <a:gd name="T17" fmla="*/ 2147483647 h 1046"/>
              <a:gd name="T18" fmla="*/ 2147483647 w 953"/>
              <a:gd name="T19" fmla="*/ 2147483647 h 1046"/>
              <a:gd name="T20" fmla="*/ 2147483647 w 953"/>
              <a:gd name="T21" fmla="*/ 2147483647 h 1046"/>
              <a:gd name="T22" fmla="*/ 2147483647 w 953"/>
              <a:gd name="T23" fmla="*/ 2147483647 h 1046"/>
              <a:gd name="T24" fmla="*/ 2147483647 w 953"/>
              <a:gd name="T25" fmla="*/ 2147483647 h 1046"/>
              <a:gd name="T26" fmla="*/ 2147483647 w 953"/>
              <a:gd name="T27" fmla="*/ 2147483647 h 1046"/>
              <a:gd name="T28" fmla="*/ 0 w 953"/>
              <a:gd name="T29" fmla="*/ 2147483647 h 10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53" h="1046">
                <a:moveTo>
                  <a:pt x="0" y="1043"/>
                </a:moveTo>
                <a:lnTo>
                  <a:pt x="0" y="0"/>
                </a:lnTo>
                <a:lnTo>
                  <a:pt x="96" y="38"/>
                </a:lnTo>
                <a:lnTo>
                  <a:pt x="192" y="139"/>
                </a:lnTo>
                <a:lnTo>
                  <a:pt x="264" y="240"/>
                </a:lnTo>
                <a:lnTo>
                  <a:pt x="330" y="360"/>
                </a:lnTo>
                <a:lnTo>
                  <a:pt x="360" y="438"/>
                </a:lnTo>
                <a:lnTo>
                  <a:pt x="414" y="522"/>
                </a:lnTo>
                <a:lnTo>
                  <a:pt x="462" y="629"/>
                </a:lnTo>
                <a:lnTo>
                  <a:pt x="528" y="714"/>
                </a:lnTo>
                <a:lnTo>
                  <a:pt x="618" y="822"/>
                </a:lnTo>
                <a:lnTo>
                  <a:pt x="780" y="955"/>
                </a:lnTo>
                <a:lnTo>
                  <a:pt x="947" y="986"/>
                </a:lnTo>
                <a:lnTo>
                  <a:pt x="953" y="1046"/>
                </a:lnTo>
                <a:lnTo>
                  <a:pt x="0" y="1043"/>
                </a:lnTo>
                <a:close/>
              </a:path>
            </a:pathLst>
          </a:custGeom>
          <a:solidFill>
            <a:srgbClr val="FDE0BD"/>
          </a:solidFill>
          <a:ln w="12700" cap="flat" cmpd="sng">
            <a:solidFill>
              <a:srgbClr val="C1BAF8"/>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60421" name="Freeform 87"/>
          <p:cNvSpPr>
            <a:spLocks/>
          </p:cNvSpPr>
          <p:nvPr/>
        </p:nvSpPr>
        <p:spPr bwMode="auto">
          <a:xfrm>
            <a:off x="2362200" y="3829050"/>
            <a:ext cx="1076325" cy="1638300"/>
          </a:xfrm>
          <a:custGeom>
            <a:avLst/>
            <a:gdLst>
              <a:gd name="T0" fmla="*/ 0 w 678"/>
              <a:gd name="T1" fmla="*/ 2147483647 h 1032"/>
              <a:gd name="T2" fmla="*/ 0 w 678"/>
              <a:gd name="T3" fmla="*/ 0 h 1032"/>
              <a:gd name="T4" fmla="*/ 2147483647 w 678"/>
              <a:gd name="T5" fmla="*/ 2147483647 h 1032"/>
              <a:gd name="T6" fmla="*/ 2147483647 w 678"/>
              <a:gd name="T7" fmla="*/ 2147483647 h 1032"/>
              <a:gd name="T8" fmla="*/ 2147483647 w 678"/>
              <a:gd name="T9" fmla="*/ 2147483647 h 1032"/>
              <a:gd name="T10" fmla="*/ 2147483647 w 678"/>
              <a:gd name="T11" fmla="*/ 2147483647 h 1032"/>
              <a:gd name="T12" fmla="*/ 2147483647 w 678"/>
              <a:gd name="T13" fmla="*/ 2147483647 h 1032"/>
              <a:gd name="T14" fmla="*/ 2147483647 w 678"/>
              <a:gd name="T15" fmla="*/ 2147483647 h 1032"/>
              <a:gd name="T16" fmla="*/ 2147483647 w 678"/>
              <a:gd name="T17" fmla="*/ 2147483647 h 1032"/>
              <a:gd name="T18" fmla="*/ 2147483647 w 678"/>
              <a:gd name="T19" fmla="*/ 2147483647 h 1032"/>
              <a:gd name="T20" fmla="*/ 2147483647 w 678"/>
              <a:gd name="T21" fmla="*/ 2147483647 h 1032"/>
              <a:gd name="T22" fmla="*/ 2147483647 w 678"/>
              <a:gd name="T23" fmla="*/ 2147483647 h 1032"/>
              <a:gd name="T24" fmla="*/ 2147483647 w 678"/>
              <a:gd name="T25" fmla="*/ 2147483647 h 1032"/>
              <a:gd name="T26" fmla="*/ 0 w 678"/>
              <a:gd name="T27" fmla="*/ 2147483647 h 10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78" h="1032">
                <a:moveTo>
                  <a:pt x="0" y="1032"/>
                </a:moveTo>
                <a:lnTo>
                  <a:pt x="0" y="0"/>
                </a:lnTo>
                <a:lnTo>
                  <a:pt x="96" y="36"/>
                </a:lnTo>
                <a:lnTo>
                  <a:pt x="210" y="156"/>
                </a:lnTo>
                <a:lnTo>
                  <a:pt x="282" y="288"/>
                </a:lnTo>
                <a:lnTo>
                  <a:pt x="366" y="432"/>
                </a:lnTo>
                <a:lnTo>
                  <a:pt x="420" y="540"/>
                </a:lnTo>
                <a:lnTo>
                  <a:pt x="474" y="624"/>
                </a:lnTo>
                <a:lnTo>
                  <a:pt x="528" y="720"/>
                </a:lnTo>
                <a:lnTo>
                  <a:pt x="568" y="780"/>
                </a:lnTo>
                <a:lnTo>
                  <a:pt x="647" y="852"/>
                </a:lnTo>
                <a:lnTo>
                  <a:pt x="678" y="870"/>
                </a:lnTo>
                <a:lnTo>
                  <a:pt x="678" y="1032"/>
                </a:lnTo>
                <a:lnTo>
                  <a:pt x="0" y="1032"/>
                </a:lnTo>
                <a:close/>
              </a:path>
            </a:pathLst>
          </a:custGeom>
          <a:solidFill>
            <a:srgbClr val="CCFFCC"/>
          </a:solidFill>
          <a:ln w="12700" cap="flat" cmpd="sng">
            <a:solidFill>
              <a:srgbClr val="CCFFC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60422" name="Rectangle 2"/>
          <p:cNvSpPr>
            <a:spLocks noGrp="1" noChangeArrowheads="1"/>
          </p:cNvSpPr>
          <p:nvPr>
            <p:ph type="body" idx="1"/>
          </p:nvPr>
        </p:nvSpPr>
        <p:spPr>
          <a:xfrm>
            <a:off x="762000" y="1600200"/>
            <a:ext cx="8077200" cy="4343400"/>
          </a:xfrm>
        </p:spPr>
        <p:txBody>
          <a:bodyPr/>
          <a:lstStyle/>
          <a:p>
            <a:pPr eaLnBrk="1" hangingPunct="1"/>
            <a:r>
              <a:rPr lang="en-US" smtClean="0">
                <a:solidFill>
                  <a:schemeClr val="folHlink"/>
                </a:solidFill>
              </a:rPr>
              <a:t>		</a:t>
            </a:r>
            <a:r>
              <a:rPr lang="en-US" smtClean="0"/>
              <a:t>contains about </a:t>
            </a:r>
            <a:r>
              <a:rPr lang="en-US" smtClean="0">
                <a:solidFill>
                  <a:schemeClr val="folHlink"/>
                </a:solidFill>
              </a:rPr>
              <a:t>95%</a:t>
            </a:r>
            <a:r>
              <a:rPr lang="en-US" smtClean="0"/>
              <a:t> of the values in 		the population or the sample</a:t>
            </a:r>
          </a:p>
          <a:p>
            <a:pPr eaLnBrk="1" hangingPunct="1"/>
            <a:r>
              <a:rPr lang="en-US" smtClean="0">
                <a:solidFill>
                  <a:schemeClr val="folHlink"/>
                </a:solidFill>
              </a:rPr>
              <a:t>		</a:t>
            </a:r>
            <a:r>
              <a:rPr lang="en-US" smtClean="0"/>
              <a:t>contains about </a:t>
            </a:r>
            <a:r>
              <a:rPr lang="en-US" smtClean="0">
                <a:solidFill>
                  <a:schemeClr val="folHlink"/>
                </a:solidFill>
              </a:rPr>
              <a:t>99.7%</a:t>
            </a:r>
            <a:r>
              <a:rPr lang="en-US" smtClean="0"/>
              <a:t> of the values 			in the population or the sample</a:t>
            </a:r>
          </a:p>
        </p:txBody>
      </p:sp>
      <p:sp>
        <p:nvSpPr>
          <p:cNvPr id="60423" name="Rectangle 3"/>
          <p:cNvSpPr>
            <a:spLocks noChangeArrowheads="1"/>
          </p:cNvSpPr>
          <p:nvPr/>
        </p:nvSpPr>
        <p:spPr bwMode="auto">
          <a:xfrm>
            <a:off x="762000" y="381000"/>
            <a:ext cx="7721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nchor="b"/>
          <a:lstStyle/>
          <a:p>
            <a:pPr algn="ctr"/>
            <a:r>
              <a:rPr lang="en-US" sz="4100">
                <a:solidFill>
                  <a:schemeClr val="tx2"/>
                </a:solidFill>
                <a:latin typeface="Tahoma" pitchFamily="34" charset="0"/>
              </a:rPr>
              <a:t>The Empirical Rule</a:t>
            </a:r>
          </a:p>
        </p:txBody>
      </p:sp>
      <p:graphicFrame>
        <p:nvGraphicFramePr>
          <p:cNvPr id="60424" name="Object 5"/>
          <p:cNvGraphicFramePr>
            <a:graphicFrameLocks noChangeAspect="1"/>
          </p:cNvGraphicFramePr>
          <p:nvPr/>
        </p:nvGraphicFramePr>
        <p:xfrm>
          <a:off x="1249363" y="1676400"/>
          <a:ext cx="1243012" cy="495300"/>
        </p:xfrm>
        <a:graphic>
          <a:graphicData uri="http://schemas.openxmlformats.org/presentationml/2006/ole">
            <mc:AlternateContent xmlns:mc="http://schemas.openxmlformats.org/markup-compatibility/2006">
              <mc:Choice xmlns:v="urn:schemas-microsoft-com:vml" Requires="v">
                <p:oleObj spid="_x0000_s60516" name="Equation" r:id="rId4" imgW="507780" imgH="203112" progId="Equation.3">
                  <p:embed/>
                </p:oleObj>
              </mc:Choice>
              <mc:Fallback>
                <p:oleObj name="Equation" r:id="rId4" imgW="507780" imgH="203112" progId="Equation.3">
                  <p:embed/>
                  <p:pic>
                    <p:nvPicPr>
                      <p:cNvPr id="0" name="Picture 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363" y="1676400"/>
                        <a:ext cx="1243012"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5" name="Object 6"/>
          <p:cNvGraphicFramePr>
            <a:graphicFrameLocks noChangeAspect="1"/>
          </p:cNvGraphicFramePr>
          <p:nvPr/>
        </p:nvGraphicFramePr>
        <p:xfrm>
          <a:off x="1235075" y="2590800"/>
          <a:ext cx="1246188" cy="495300"/>
        </p:xfrm>
        <a:graphic>
          <a:graphicData uri="http://schemas.openxmlformats.org/presentationml/2006/ole">
            <mc:AlternateContent xmlns:mc="http://schemas.openxmlformats.org/markup-compatibility/2006">
              <mc:Choice xmlns:v="urn:schemas-microsoft-com:vml" Requires="v">
                <p:oleObj spid="_x0000_s60517" name="Equation" r:id="rId6" imgW="507780" imgH="203112" progId="Equation.3">
                  <p:embed/>
                </p:oleObj>
              </mc:Choice>
              <mc:Fallback>
                <p:oleObj name="Equation" r:id="rId6" imgW="507780" imgH="203112" progId="Equation.3">
                  <p:embed/>
                  <p:pic>
                    <p:nvPicPr>
                      <p:cNvPr id="0" name="Picture 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5075" y="2590800"/>
                        <a:ext cx="1246188"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6" name="Freeform 7"/>
          <p:cNvSpPr>
            <a:spLocks/>
          </p:cNvSpPr>
          <p:nvPr/>
        </p:nvSpPr>
        <p:spPr bwMode="auto">
          <a:xfrm>
            <a:off x="5324475" y="3806825"/>
            <a:ext cx="1535113" cy="1670050"/>
          </a:xfrm>
          <a:custGeom>
            <a:avLst/>
            <a:gdLst>
              <a:gd name="T0" fmla="*/ 2147483647 w 967"/>
              <a:gd name="T1" fmla="*/ 2147483647 h 1052"/>
              <a:gd name="T2" fmla="*/ 2147483647 w 967"/>
              <a:gd name="T3" fmla="*/ 0 h 1052"/>
              <a:gd name="T4" fmla="*/ 2147483647 w 967"/>
              <a:gd name="T5" fmla="*/ 2147483647 h 1052"/>
              <a:gd name="T6" fmla="*/ 2147483647 w 967"/>
              <a:gd name="T7" fmla="*/ 2147483647 h 1052"/>
              <a:gd name="T8" fmla="*/ 2147483647 w 967"/>
              <a:gd name="T9" fmla="*/ 2147483647 h 1052"/>
              <a:gd name="T10" fmla="*/ 2147483647 w 967"/>
              <a:gd name="T11" fmla="*/ 2147483647 h 1052"/>
              <a:gd name="T12" fmla="*/ 2147483647 w 967"/>
              <a:gd name="T13" fmla="*/ 2147483647 h 1052"/>
              <a:gd name="T14" fmla="*/ 2147483647 w 967"/>
              <a:gd name="T15" fmla="*/ 2147483647 h 1052"/>
              <a:gd name="T16" fmla="*/ 2147483647 w 967"/>
              <a:gd name="T17" fmla="*/ 2147483647 h 1052"/>
              <a:gd name="T18" fmla="*/ 2147483647 w 967"/>
              <a:gd name="T19" fmla="*/ 2147483647 h 1052"/>
              <a:gd name="T20" fmla="*/ 2147483647 w 967"/>
              <a:gd name="T21" fmla="*/ 2147483647 h 1052"/>
              <a:gd name="T22" fmla="*/ 0 w 967"/>
              <a:gd name="T23" fmla="*/ 2147483647 h 1052"/>
              <a:gd name="T24" fmla="*/ 2147483647 w 967"/>
              <a:gd name="T25" fmla="*/ 2147483647 h 1052"/>
              <a:gd name="T26" fmla="*/ 2147483647 w 967"/>
              <a:gd name="T27" fmla="*/ 2147483647 h 10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67" h="1052">
                <a:moveTo>
                  <a:pt x="967" y="1038"/>
                </a:moveTo>
                <a:lnTo>
                  <a:pt x="967" y="0"/>
                </a:lnTo>
                <a:lnTo>
                  <a:pt x="871" y="78"/>
                </a:lnTo>
                <a:lnTo>
                  <a:pt x="775" y="174"/>
                </a:lnTo>
                <a:lnTo>
                  <a:pt x="709" y="312"/>
                </a:lnTo>
                <a:lnTo>
                  <a:pt x="631" y="462"/>
                </a:lnTo>
                <a:lnTo>
                  <a:pt x="583" y="558"/>
                </a:lnTo>
                <a:lnTo>
                  <a:pt x="505" y="642"/>
                </a:lnTo>
                <a:lnTo>
                  <a:pt x="439" y="750"/>
                </a:lnTo>
                <a:lnTo>
                  <a:pt x="343" y="858"/>
                </a:lnTo>
                <a:lnTo>
                  <a:pt x="187" y="954"/>
                </a:lnTo>
                <a:lnTo>
                  <a:pt x="0" y="992"/>
                </a:lnTo>
                <a:lnTo>
                  <a:pt x="6" y="1052"/>
                </a:lnTo>
                <a:lnTo>
                  <a:pt x="967" y="1038"/>
                </a:lnTo>
                <a:close/>
              </a:path>
            </a:pathLst>
          </a:custGeom>
          <a:solidFill>
            <a:srgbClr val="FDE0BD"/>
          </a:solidFill>
          <a:ln w="12700" cap="flat" cmpd="sng">
            <a:solidFill>
              <a:srgbClr val="C1BAF8"/>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60427" name="Freeform 12"/>
          <p:cNvSpPr>
            <a:spLocks/>
          </p:cNvSpPr>
          <p:nvPr/>
        </p:nvSpPr>
        <p:spPr bwMode="auto">
          <a:xfrm>
            <a:off x="6894513" y="3810000"/>
            <a:ext cx="1635125" cy="1573213"/>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60428" name="Freeform 13"/>
          <p:cNvSpPr>
            <a:spLocks/>
          </p:cNvSpPr>
          <p:nvPr/>
        </p:nvSpPr>
        <p:spPr bwMode="auto">
          <a:xfrm>
            <a:off x="5257800" y="3810000"/>
            <a:ext cx="1638300" cy="1573213"/>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60429" name="Freeform 14"/>
          <p:cNvSpPr>
            <a:spLocks/>
          </p:cNvSpPr>
          <p:nvPr/>
        </p:nvSpPr>
        <p:spPr bwMode="auto">
          <a:xfrm>
            <a:off x="5240338" y="5465763"/>
            <a:ext cx="3289300" cy="7937"/>
          </a:xfrm>
          <a:custGeom>
            <a:avLst/>
            <a:gdLst>
              <a:gd name="T0" fmla="*/ 0 w 2072"/>
              <a:gd name="T1" fmla="*/ 2147483647 h 5"/>
              <a:gd name="T2" fmla="*/ 2147483647 w 2072"/>
              <a:gd name="T3" fmla="*/ 0 h 5"/>
              <a:gd name="T4" fmla="*/ 2147483647 w 2072"/>
              <a:gd name="T5" fmla="*/ 0 h 5"/>
              <a:gd name="T6" fmla="*/ 0 60000 65536"/>
              <a:gd name="T7" fmla="*/ 0 60000 65536"/>
              <a:gd name="T8" fmla="*/ 0 60000 65536"/>
            </a:gdLst>
            <a:ahLst/>
            <a:cxnLst>
              <a:cxn ang="T6">
                <a:pos x="T0" y="T1"/>
              </a:cxn>
              <a:cxn ang="T7">
                <a:pos x="T2" y="T3"/>
              </a:cxn>
              <a:cxn ang="T8">
                <a:pos x="T4" y="T5"/>
              </a:cxn>
            </a:cxnLst>
            <a:rect l="0" t="0" r="r" b="b"/>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60430" name="Freeform 47"/>
          <p:cNvSpPr>
            <a:spLocks/>
          </p:cNvSpPr>
          <p:nvPr/>
        </p:nvSpPr>
        <p:spPr bwMode="auto">
          <a:xfrm>
            <a:off x="1295400" y="3829050"/>
            <a:ext cx="1066800" cy="1657350"/>
          </a:xfrm>
          <a:custGeom>
            <a:avLst/>
            <a:gdLst>
              <a:gd name="T0" fmla="*/ 2147483647 w 666"/>
              <a:gd name="T1" fmla="*/ 2147483647 h 1044"/>
              <a:gd name="T2" fmla="*/ 2147483647 w 666"/>
              <a:gd name="T3" fmla="*/ 0 h 1044"/>
              <a:gd name="T4" fmla="*/ 2147483647 w 666"/>
              <a:gd name="T5" fmla="*/ 2147483647 h 1044"/>
              <a:gd name="T6" fmla="*/ 2147483647 w 666"/>
              <a:gd name="T7" fmla="*/ 2147483647 h 1044"/>
              <a:gd name="T8" fmla="*/ 2147483647 w 666"/>
              <a:gd name="T9" fmla="*/ 2147483647 h 1044"/>
              <a:gd name="T10" fmla="*/ 2147483647 w 666"/>
              <a:gd name="T11" fmla="*/ 2147483647 h 1044"/>
              <a:gd name="T12" fmla="*/ 2147483647 w 666"/>
              <a:gd name="T13" fmla="*/ 2147483647 h 1044"/>
              <a:gd name="T14" fmla="*/ 2147483647 w 666"/>
              <a:gd name="T15" fmla="*/ 2147483647 h 1044"/>
              <a:gd name="T16" fmla="*/ 2147483647 w 666"/>
              <a:gd name="T17" fmla="*/ 2147483647 h 1044"/>
              <a:gd name="T18" fmla="*/ 2147483647 w 666"/>
              <a:gd name="T19" fmla="*/ 2147483647 h 1044"/>
              <a:gd name="T20" fmla="*/ 2147483647 w 666"/>
              <a:gd name="T21" fmla="*/ 2147483647 h 1044"/>
              <a:gd name="T22" fmla="*/ 0 w 666"/>
              <a:gd name="T23" fmla="*/ 2147483647 h 1044"/>
              <a:gd name="T24" fmla="*/ 0 w 666"/>
              <a:gd name="T25" fmla="*/ 2147483647 h 1044"/>
              <a:gd name="T26" fmla="*/ 2147483647 w 666"/>
              <a:gd name="T27" fmla="*/ 2147483647 h 10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6" h="1044">
                <a:moveTo>
                  <a:pt x="666" y="1044"/>
                </a:moveTo>
                <a:lnTo>
                  <a:pt x="666" y="0"/>
                </a:lnTo>
                <a:lnTo>
                  <a:pt x="576" y="60"/>
                </a:lnTo>
                <a:lnTo>
                  <a:pt x="474" y="180"/>
                </a:lnTo>
                <a:lnTo>
                  <a:pt x="426" y="324"/>
                </a:lnTo>
                <a:lnTo>
                  <a:pt x="330" y="468"/>
                </a:lnTo>
                <a:lnTo>
                  <a:pt x="282" y="564"/>
                </a:lnTo>
                <a:lnTo>
                  <a:pt x="210" y="660"/>
                </a:lnTo>
                <a:lnTo>
                  <a:pt x="138" y="756"/>
                </a:lnTo>
                <a:lnTo>
                  <a:pt x="108" y="792"/>
                </a:lnTo>
                <a:lnTo>
                  <a:pt x="30" y="864"/>
                </a:lnTo>
                <a:lnTo>
                  <a:pt x="0" y="882"/>
                </a:lnTo>
                <a:lnTo>
                  <a:pt x="0" y="1044"/>
                </a:lnTo>
                <a:lnTo>
                  <a:pt x="666" y="1044"/>
                </a:lnTo>
                <a:close/>
              </a:path>
            </a:pathLst>
          </a:custGeom>
          <a:solidFill>
            <a:srgbClr val="CCFFCC"/>
          </a:solidFill>
          <a:ln w="12700" cap="flat" cmpd="sng">
            <a:solidFill>
              <a:srgbClr val="CCFFC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60431" name="Line 51"/>
          <p:cNvSpPr>
            <a:spLocks noChangeShapeType="1"/>
          </p:cNvSpPr>
          <p:nvPr/>
        </p:nvSpPr>
        <p:spPr bwMode="auto">
          <a:xfrm>
            <a:off x="2362200" y="3810000"/>
            <a:ext cx="0" cy="167640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0432" name="Freeform 52"/>
          <p:cNvSpPr>
            <a:spLocks/>
          </p:cNvSpPr>
          <p:nvPr/>
        </p:nvSpPr>
        <p:spPr bwMode="auto">
          <a:xfrm>
            <a:off x="2397125" y="3841750"/>
            <a:ext cx="1635125" cy="1573213"/>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60433" name="Freeform 53"/>
          <p:cNvSpPr>
            <a:spLocks/>
          </p:cNvSpPr>
          <p:nvPr/>
        </p:nvSpPr>
        <p:spPr bwMode="auto">
          <a:xfrm>
            <a:off x="746125" y="3841750"/>
            <a:ext cx="1652588" cy="1573213"/>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60434" name="Freeform 54"/>
          <p:cNvSpPr>
            <a:spLocks/>
          </p:cNvSpPr>
          <p:nvPr/>
        </p:nvSpPr>
        <p:spPr bwMode="auto">
          <a:xfrm>
            <a:off x="742950" y="5497513"/>
            <a:ext cx="3289300" cy="7937"/>
          </a:xfrm>
          <a:custGeom>
            <a:avLst/>
            <a:gdLst>
              <a:gd name="T0" fmla="*/ 0 w 2072"/>
              <a:gd name="T1" fmla="*/ 2147483647 h 5"/>
              <a:gd name="T2" fmla="*/ 2147483647 w 2072"/>
              <a:gd name="T3" fmla="*/ 0 h 5"/>
              <a:gd name="T4" fmla="*/ 2147483647 w 2072"/>
              <a:gd name="T5" fmla="*/ 0 h 5"/>
              <a:gd name="T6" fmla="*/ 0 60000 65536"/>
              <a:gd name="T7" fmla="*/ 0 60000 65536"/>
              <a:gd name="T8" fmla="*/ 0 60000 65536"/>
            </a:gdLst>
            <a:ahLst/>
            <a:cxnLst>
              <a:cxn ang="T6">
                <a:pos x="T0" y="T1"/>
              </a:cxn>
              <a:cxn ang="T7">
                <a:pos x="T2" y="T3"/>
              </a:cxn>
              <a:cxn ang="T8">
                <a:pos x="T4" y="T5"/>
              </a:cxn>
            </a:cxnLst>
            <a:rect l="0" t="0" r="r" b="b"/>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60435" name="Line 88"/>
          <p:cNvSpPr>
            <a:spLocks noChangeShapeType="1"/>
          </p:cNvSpPr>
          <p:nvPr/>
        </p:nvSpPr>
        <p:spPr bwMode="auto">
          <a:xfrm>
            <a:off x="6859588" y="3778250"/>
            <a:ext cx="0" cy="167640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aphicFrame>
        <p:nvGraphicFramePr>
          <p:cNvPr id="60436" name="Object 116"/>
          <p:cNvGraphicFramePr>
            <a:graphicFrameLocks noChangeAspect="1"/>
          </p:cNvGraphicFramePr>
          <p:nvPr/>
        </p:nvGraphicFramePr>
        <p:xfrm>
          <a:off x="6454775" y="5665788"/>
          <a:ext cx="960438" cy="441325"/>
        </p:xfrm>
        <a:graphic>
          <a:graphicData uri="http://schemas.openxmlformats.org/presentationml/2006/ole">
            <mc:AlternateContent xmlns:mc="http://schemas.openxmlformats.org/markup-compatibility/2006">
              <mc:Choice xmlns:v="urn:schemas-microsoft-com:vml" Requires="v">
                <p:oleObj spid="_x0000_s60518" name="Equation" r:id="rId8" imgW="444307" imgH="203112" progId="Equation.3">
                  <p:embed/>
                </p:oleObj>
              </mc:Choice>
              <mc:Fallback>
                <p:oleObj name="Equation" r:id="rId8" imgW="444307" imgH="203112" progId="Equation.3">
                  <p:embed/>
                  <p:pic>
                    <p:nvPicPr>
                      <p:cNvPr id="0" name="Picture 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4775" y="5665788"/>
                        <a:ext cx="9604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37" name="Line 117"/>
          <p:cNvSpPr>
            <a:spLocks noChangeShapeType="1"/>
          </p:cNvSpPr>
          <p:nvPr/>
        </p:nvSpPr>
        <p:spPr bwMode="auto">
          <a:xfrm flipV="1">
            <a:off x="5334000" y="5334000"/>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0438" name="Line 118"/>
          <p:cNvSpPr>
            <a:spLocks noChangeShapeType="1"/>
          </p:cNvSpPr>
          <p:nvPr/>
        </p:nvSpPr>
        <p:spPr bwMode="auto">
          <a:xfrm flipV="1">
            <a:off x="8382000" y="5334000"/>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0439" name="Line 119"/>
          <p:cNvSpPr>
            <a:spLocks noChangeShapeType="1"/>
          </p:cNvSpPr>
          <p:nvPr/>
        </p:nvSpPr>
        <p:spPr bwMode="auto">
          <a:xfrm flipH="1">
            <a:off x="5334000" y="5867400"/>
            <a:ext cx="990600" cy="0"/>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0440" name="Line 120"/>
          <p:cNvSpPr>
            <a:spLocks noChangeShapeType="1"/>
          </p:cNvSpPr>
          <p:nvPr/>
        </p:nvSpPr>
        <p:spPr bwMode="auto">
          <a:xfrm>
            <a:off x="7543800" y="5867400"/>
            <a:ext cx="838200" cy="0"/>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0441" name="Text Box 121"/>
          <p:cNvSpPr txBox="1">
            <a:spLocks noChangeArrowheads="1"/>
          </p:cNvSpPr>
          <p:nvPr/>
        </p:nvSpPr>
        <p:spPr bwMode="auto">
          <a:xfrm>
            <a:off x="6400800" y="47244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pPr>
            <a:r>
              <a:rPr lang="en-US" b="1"/>
              <a:t>99.7%</a:t>
            </a:r>
          </a:p>
        </p:txBody>
      </p:sp>
      <p:sp>
        <p:nvSpPr>
          <p:cNvPr id="60442" name="Text Box 124"/>
          <p:cNvSpPr txBox="1">
            <a:spLocks noChangeArrowheads="1"/>
          </p:cNvSpPr>
          <p:nvPr/>
        </p:nvSpPr>
        <p:spPr bwMode="auto">
          <a:xfrm>
            <a:off x="1981200" y="47244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pPr>
            <a:r>
              <a:rPr lang="en-US" b="1"/>
              <a:t>95%</a:t>
            </a:r>
          </a:p>
        </p:txBody>
      </p:sp>
      <p:graphicFrame>
        <p:nvGraphicFramePr>
          <p:cNvPr id="60443" name="Object 126"/>
          <p:cNvGraphicFramePr>
            <a:graphicFrameLocks noChangeAspect="1"/>
          </p:cNvGraphicFramePr>
          <p:nvPr/>
        </p:nvGraphicFramePr>
        <p:xfrm>
          <a:off x="1985963" y="5665788"/>
          <a:ext cx="960437" cy="441325"/>
        </p:xfrm>
        <a:graphic>
          <a:graphicData uri="http://schemas.openxmlformats.org/presentationml/2006/ole">
            <mc:AlternateContent xmlns:mc="http://schemas.openxmlformats.org/markup-compatibility/2006">
              <mc:Choice xmlns:v="urn:schemas-microsoft-com:vml" Requires="v">
                <p:oleObj spid="_x0000_s60519" name="Equation" r:id="rId10" imgW="444307" imgH="203112" progId="Equation.3">
                  <p:embed/>
                </p:oleObj>
              </mc:Choice>
              <mc:Fallback>
                <p:oleObj name="Equation" r:id="rId10" imgW="444307" imgH="203112" progId="Equation.3">
                  <p:embed/>
                  <p:pic>
                    <p:nvPicPr>
                      <p:cNvPr id="0" name="Picture 8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5963" y="5665788"/>
                        <a:ext cx="960437"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44" name="Line 127"/>
          <p:cNvSpPr>
            <a:spLocks noChangeShapeType="1"/>
          </p:cNvSpPr>
          <p:nvPr/>
        </p:nvSpPr>
        <p:spPr bwMode="auto">
          <a:xfrm flipV="1">
            <a:off x="1295400" y="5257800"/>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0445" name="Line 128"/>
          <p:cNvSpPr>
            <a:spLocks noChangeShapeType="1"/>
          </p:cNvSpPr>
          <p:nvPr/>
        </p:nvSpPr>
        <p:spPr bwMode="auto">
          <a:xfrm flipV="1">
            <a:off x="3429000" y="5257800"/>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0446" name="Line 129"/>
          <p:cNvSpPr>
            <a:spLocks noChangeShapeType="1"/>
          </p:cNvSpPr>
          <p:nvPr/>
        </p:nvSpPr>
        <p:spPr bwMode="auto">
          <a:xfrm flipH="1">
            <a:off x="1317625" y="5867400"/>
            <a:ext cx="538163" cy="1588"/>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0447" name="Line 130"/>
          <p:cNvSpPr>
            <a:spLocks noChangeShapeType="1"/>
          </p:cNvSpPr>
          <p:nvPr/>
        </p:nvSpPr>
        <p:spPr bwMode="auto">
          <a:xfrm>
            <a:off x="3048000" y="5867400"/>
            <a:ext cx="381000" cy="0"/>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pPr>
              <a:defRPr/>
            </a:pPr>
            <a:r>
              <a:rPr lang="en-US"/>
              <a:t>Chap 3-</a:t>
            </a:r>
            <a:fld id="{40BE3BE5-FE06-4DAD-A8AA-F2771EE50EAE}" type="slidenum">
              <a:rPr lang="en-US"/>
              <a:pPr>
                <a:defRPr/>
              </a:pPr>
              <a:t>78</a:t>
            </a:fld>
            <a:endParaRPr lang="en-US"/>
          </a:p>
        </p:txBody>
      </p:sp>
      <p:sp>
        <p:nvSpPr>
          <p:cNvPr id="9"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61444" name="Rectangle 7"/>
          <p:cNvSpPr>
            <a:spLocks noChangeArrowheads="1"/>
          </p:cNvSpPr>
          <p:nvPr/>
        </p:nvSpPr>
        <p:spPr bwMode="auto">
          <a:xfrm>
            <a:off x="2590800" y="4191000"/>
            <a:ext cx="5334000" cy="19050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1445" name="Rectangle 2"/>
          <p:cNvSpPr>
            <a:spLocks noGrp="1" noChangeArrowheads="1"/>
          </p:cNvSpPr>
          <p:nvPr>
            <p:ph type="body" idx="1"/>
          </p:nvPr>
        </p:nvSpPr>
        <p:spPr>
          <a:xfrm>
            <a:off x="914400" y="1752600"/>
            <a:ext cx="7543800" cy="4267200"/>
          </a:xfrm>
        </p:spPr>
        <p:txBody>
          <a:bodyPr/>
          <a:lstStyle/>
          <a:p>
            <a:pPr eaLnBrk="1" hangingPunct="1">
              <a:lnSpc>
                <a:spcPct val="90000"/>
              </a:lnSpc>
            </a:pPr>
            <a:r>
              <a:rPr lang="en-US" dirty="0" smtClean="0"/>
              <a:t>Regardless of how the data are distributed, at least </a:t>
            </a:r>
            <a:r>
              <a:rPr lang="en-US" dirty="0" smtClean="0">
                <a:solidFill>
                  <a:schemeClr val="folHlink"/>
                </a:solidFill>
              </a:rPr>
              <a:t>(1 - 1/k</a:t>
            </a:r>
            <a:r>
              <a:rPr lang="en-US" baseline="30000" dirty="0" smtClean="0">
                <a:solidFill>
                  <a:schemeClr val="folHlink"/>
                </a:solidFill>
              </a:rPr>
              <a:t>2</a:t>
            </a:r>
            <a:r>
              <a:rPr lang="en-US" dirty="0" smtClean="0">
                <a:solidFill>
                  <a:schemeClr val="folHlink"/>
                </a:solidFill>
              </a:rPr>
              <a:t>)</a:t>
            </a:r>
            <a:r>
              <a:rPr lang="en-US" dirty="0" smtClean="0"/>
              <a:t> of the values will fall within </a:t>
            </a:r>
            <a:r>
              <a:rPr lang="en-US" dirty="0" smtClean="0">
                <a:solidFill>
                  <a:schemeClr val="folHlink"/>
                </a:solidFill>
              </a:rPr>
              <a:t>k</a:t>
            </a:r>
            <a:r>
              <a:rPr lang="en-US" dirty="0" smtClean="0"/>
              <a:t> standard deviations of the mean</a:t>
            </a:r>
            <a:r>
              <a:rPr lang="tr-TR" dirty="0" smtClean="0"/>
              <a:t>  (k&gt;1)</a:t>
            </a:r>
            <a:endParaRPr lang="en-US" dirty="0" smtClean="0"/>
          </a:p>
          <a:p>
            <a:pPr lvl="1" eaLnBrk="1" hangingPunct="1">
              <a:lnSpc>
                <a:spcPct val="140000"/>
              </a:lnSpc>
            </a:pPr>
            <a:r>
              <a:rPr lang="en-US" sz="2800" dirty="0" smtClean="0"/>
              <a:t> </a:t>
            </a:r>
            <a:r>
              <a:rPr lang="en-US" dirty="0" smtClean="0"/>
              <a:t>Examples:</a:t>
            </a:r>
          </a:p>
          <a:p>
            <a:pPr lvl="1" eaLnBrk="1" hangingPunct="1">
              <a:lnSpc>
                <a:spcPct val="140000"/>
              </a:lnSpc>
            </a:pPr>
            <a:endParaRPr lang="en-US" sz="1900" dirty="0" smtClean="0"/>
          </a:p>
          <a:p>
            <a:pPr eaLnBrk="1" hangingPunct="1">
              <a:lnSpc>
                <a:spcPct val="90000"/>
              </a:lnSpc>
              <a:buFont typeface="Wingdings" pitchFamily="2" charset="2"/>
              <a:buNone/>
            </a:pPr>
            <a:r>
              <a:rPr lang="en-US" sz="2400" dirty="0" smtClean="0"/>
              <a:t>			</a:t>
            </a:r>
            <a:endParaRPr lang="tr-TR" sz="2400" dirty="0" smtClean="0"/>
          </a:p>
          <a:p>
            <a:pPr eaLnBrk="1" hangingPunct="1">
              <a:lnSpc>
                <a:spcPct val="90000"/>
              </a:lnSpc>
              <a:buFont typeface="Wingdings" pitchFamily="2" charset="2"/>
              <a:buNone/>
            </a:pPr>
            <a:r>
              <a:rPr lang="tr-TR" sz="2400" dirty="0" smtClean="0"/>
              <a:t>			</a:t>
            </a:r>
            <a:r>
              <a:rPr lang="en-US" sz="2400" dirty="0" smtClean="0"/>
              <a:t>(1 - 1/2</a:t>
            </a:r>
            <a:r>
              <a:rPr lang="en-US" sz="2400" baseline="30000" dirty="0" smtClean="0"/>
              <a:t>2</a:t>
            </a:r>
            <a:r>
              <a:rPr lang="en-US" sz="2400" dirty="0" smtClean="0"/>
              <a:t>) = </a:t>
            </a:r>
            <a:r>
              <a:rPr lang="en-US" sz="2400" dirty="0" smtClean="0">
                <a:solidFill>
                  <a:schemeClr val="folHlink"/>
                </a:solidFill>
              </a:rPr>
              <a:t>75% </a:t>
            </a:r>
            <a:r>
              <a:rPr lang="en-US" sz="2400" dirty="0" smtClean="0"/>
              <a:t>…........ </a:t>
            </a:r>
            <a:r>
              <a:rPr lang="en-US" sz="2400" dirty="0" smtClean="0">
                <a:solidFill>
                  <a:schemeClr val="folHlink"/>
                </a:solidFill>
              </a:rPr>
              <a:t>k=2  (</a:t>
            </a:r>
            <a:r>
              <a:rPr lang="el-GR" sz="2400" dirty="0" smtClean="0">
                <a:solidFill>
                  <a:schemeClr val="folHlink"/>
                </a:solidFill>
                <a:cs typeface="Arial" charset="0"/>
              </a:rPr>
              <a:t>μ</a:t>
            </a:r>
            <a:r>
              <a:rPr lang="en-US" sz="2400" dirty="0" smtClean="0">
                <a:solidFill>
                  <a:schemeClr val="folHlink"/>
                </a:solidFill>
                <a:sym typeface="Symbol" pitchFamily="18" charset="2"/>
              </a:rPr>
              <a:t> </a:t>
            </a:r>
            <a:r>
              <a:rPr lang="en-US" sz="2400" dirty="0" smtClean="0">
                <a:solidFill>
                  <a:schemeClr val="folHlink"/>
                </a:solidFill>
                <a:cs typeface="Arial" charset="0"/>
                <a:sym typeface="Symbol" pitchFamily="18" charset="2"/>
              </a:rPr>
              <a:t>± 2</a:t>
            </a:r>
            <a:r>
              <a:rPr lang="el-GR" sz="2400" dirty="0" smtClean="0">
                <a:solidFill>
                  <a:schemeClr val="folHlink"/>
                </a:solidFill>
                <a:cs typeface="Arial" charset="0"/>
                <a:sym typeface="Symbol" pitchFamily="18" charset="2"/>
              </a:rPr>
              <a:t>σ</a:t>
            </a:r>
            <a:r>
              <a:rPr lang="en-US" sz="2400" dirty="0" smtClean="0">
                <a:solidFill>
                  <a:schemeClr val="folHlink"/>
                </a:solidFill>
                <a:sym typeface="Symbol" pitchFamily="18" charset="2"/>
              </a:rPr>
              <a:t>)</a:t>
            </a:r>
            <a:endParaRPr lang="en-US" sz="2400" dirty="0" smtClean="0"/>
          </a:p>
          <a:p>
            <a:pPr eaLnBrk="1" hangingPunct="1">
              <a:lnSpc>
                <a:spcPct val="90000"/>
              </a:lnSpc>
              <a:buFont typeface="Wingdings" pitchFamily="2" charset="2"/>
              <a:buNone/>
            </a:pPr>
            <a:r>
              <a:rPr lang="en-US" sz="2400" dirty="0" smtClean="0"/>
              <a:t>			(1 - 1/3</a:t>
            </a:r>
            <a:r>
              <a:rPr lang="en-US" sz="2400" baseline="30000" dirty="0" smtClean="0"/>
              <a:t>2</a:t>
            </a:r>
            <a:r>
              <a:rPr lang="en-US" sz="2400" dirty="0" smtClean="0"/>
              <a:t>) = </a:t>
            </a:r>
            <a:r>
              <a:rPr lang="en-US" sz="2400" dirty="0" smtClean="0">
                <a:solidFill>
                  <a:schemeClr val="folHlink"/>
                </a:solidFill>
              </a:rPr>
              <a:t>89% </a:t>
            </a:r>
            <a:r>
              <a:rPr lang="en-US" sz="2400" dirty="0" smtClean="0"/>
              <a:t>………. </a:t>
            </a:r>
            <a:r>
              <a:rPr lang="en-US" sz="2400" dirty="0" smtClean="0">
                <a:solidFill>
                  <a:schemeClr val="folHlink"/>
                </a:solidFill>
              </a:rPr>
              <a:t>k=3  (</a:t>
            </a:r>
            <a:r>
              <a:rPr lang="el-GR" sz="2400" dirty="0" smtClean="0">
                <a:solidFill>
                  <a:schemeClr val="folHlink"/>
                </a:solidFill>
                <a:cs typeface="Arial" charset="0"/>
              </a:rPr>
              <a:t>μ</a:t>
            </a:r>
            <a:r>
              <a:rPr lang="en-US" sz="2400" dirty="0" smtClean="0">
                <a:solidFill>
                  <a:schemeClr val="folHlink"/>
                </a:solidFill>
                <a:sym typeface="Symbol" pitchFamily="18" charset="2"/>
              </a:rPr>
              <a:t> </a:t>
            </a:r>
            <a:r>
              <a:rPr lang="en-US" sz="2400" dirty="0" smtClean="0">
                <a:solidFill>
                  <a:schemeClr val="folHlink"/>
                </a:solidFill>
                <a:cs typeface="Arial" charset="0"/>
                <a:sym typeface="Symbol" pitchFamily="18" charset="2"/>
              </a:rPr>
              <a:t>± 3</a:t>
            </a:r>
            <a:r>
              <a:rPr lang="el-GR" sz="2400" dirty="0" smtClean="0">
                <a:solidFill>
                  <a:schemeClr val="folHlink"/>
                </a:solidFill>
                <a:cs typeface="Arial" charset="0"/>
                <a:sym typeface="Symbol" pitchFamily="18" charset="2"/>
              </a:rPr>
              <a:t>σ</a:t>
            </a:r>
            <a:r>
              <a:rPr lang="en-US" sz="2400" dirty="0" smtClean="0">
                <a:solidFill>
                  <a:schemeClr val="folHlink"/>
                </a:solidFill>
                <a:sym typeface="Symbol" pitchFamily="18" charset="2"/>
              </a:rPr>
              <a:t>)</a:t>
            </a:r>
          </a:p>
        </p:txBody>
      </p:sp>
      <p:sp>
        <p:nvSpPr>
          <p:cNvPr id="61446" name="Rectangle 3"/>
          <p:cNvSpPr>
            <a:spLocks noChangeArrowheads="1"/>
          </p:cNvSpPr>
          <p:nvPr/>
        </p:nvSpPr>
        <p:spPr bwMode="auto">
          <a:xfrm>
            <a:off x="914400" y="304800"/>
            <a:ext cx="7721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nchor="b"/>
          <a:lstStyle/>
          <a:p>
            <a:pPr algn="ctr"/>
            <a:r>
              <a:rPr lang="en-US" sz="4100">
                <a:solidFill>
                  <a:schemeClr val="tx2"/>
                </a:solidFill>
                <a:latin typeface="Tahoma" pitchFamily="34" charset="0"/>
              </a:rPr>
              <a:t>Tchebysheff’s Theorem</a:t>
            </a:r>
          </a:p>
        </p:txBody>
      </p:sp>
      <p:sp>
        <p:nvSpPr>
          <p:cNvPr id="61447" name="Rectangle 4"/>
          <p:cNvSpPr>
            <a:spLocks noChangeArrowheads="1"/>
          </p:cNvSpPr>
          <p:nvPr/>
        </p:nvSpPr>
        <p:spPr bwMode="auto">
          <a:xfrm>
            <a:off x="6400800" y="4114800"/>
            <a:ext cx="96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within</a:t>
            </a:r>
          </a:p>
        </p:txBody>
      </p:sp>
      <p:sp>
        <p:nvSpPr>
          <p:cNvPr id="61448" name="Rectangle 5"/>
          <p:cNvSpPr>
            <a:spLocks noChangeArrowheads="1"/>
          </p:cNvSpPr>
          <p:nvPr/>
        </p:nvSpPr>
        <p:spPr bwMode="auto">
          <a:xfrm>
            <a:off x="3276600" y="4114800"/>
            <a:ext cx="120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 least</a:t>
            </a:r>
          </a:p>
        </p:txBody>
      </p:sp>
      <p:sp>
        <p:nvSpPr>
          <p:cNvPr id="61449" name="Line 6"/>
          <p:cNvSpPr>
            <a:spLocks noChangeShapeType="1"/>
          </p:cNvSpPr>
          <p:nvPr/>
        </p:nvSpPr>
        <p:spPr bwMode="auto">
          <a:xfrm>
            <a:off x="2819400" y="4572000"/>
            <a:ext cx="50292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Chap 3-</a:t>
            </a:r>
            <a:fld id="{0440E7E3-85C1-4284-8ABE-DAE4B44C9CC5}" type="slidenum">
              <a:rPr lang="en-US"/>
              <a:pPr>
                <a:defRPr/>
              </a:pPr>
              <a:t>79</a:t>
            </a:fld>
            <a:endParaRPr lang="en-US"/>
          </a:p>
        </p:txBody>
      </p:sp>
      <p:sp>
        <p:nvSpPr>
          <p:cNvPr id="5"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62468" name="Rectangle 3"/>
          <p:cNvSpPr>
            <a:spLocks noGrp="1" noChangeArrowheads="1"/>
          </p:cNvSpPr>
          <p:nvPr>
            <p:ph type="body" idx="1"/>
          </p:nvPr>
        </p:nvSpPr>
        <p:spPr>
          <a:xfrm>
            <a:off x="1066800" y="1905000"/>
            <a:ext cx="7315200" cy="4114800"/>
          </a:xfrm>
        </p:spPr>
        <p:txBody>
          <a:bodyPr/>
          <a:lstStyle/>
          <a:p>
            <a:pPr eaLnBrk="1" hangingPunct="1"/>
            <a:r>
              <a:rPr lang="en-US" sz="3200" smtClean="0"/>
              <a:t>A </a:t>
            </a:r>
            <a:r>
              <a:rPr lang="en-US" sz="3200" smtClean="0">
                <a:solidFill>
                  <a:schemeClr val="folHlink"/>
                </a:solidFill>
              </a:rPr>
              <a:t>standardized data value</a:t>
            </a:r>
            <a:r>
              <a:rPr lang="en-US" sz="3200" smtClean="0"/>
              <a:t> refers to the number of standard deviations a value is from the mean</a:t>
            </a:r>
          </a:p>
          <a:p>
            <a:pPr eaLnBrk="1" hangingPunct="1"/>
            <a:endParaRPr lang="en-US" sz="3200" smtClean="0"/>
          </a:p>
          <a:p>
            <a:pPr eaLnBrk="1" hangingPunct="1"/>
            <a:r>
              <a:rPr lang="en-US" sz="3200" smtClean="0"/>
              <a:t>Standardized data values are sometimes referred to as </a:t>
            </a:r>
            <a:r>
              <a:rPr lang="en-US" sz="3200" smtClean="0">
                <a:solidFill>
                  <a:schemeClr val="folHlink"/>
                </a:solidFill>
              </a:rPr>
              <a:t>z-scores</a:t>
            </a:r>
            <a:endParaRPr lang="en-US" sz="3200" smtClean="0"/>
          </a:p>
        </p:txBody>
      </p:sp>
      <p:sp>
        <p:nvSpPr>
          <p:cNvPr id="62469" name="Rectangle 4"/>
          <p:cNvSpPr>
            <a:spLocks noChangeArrowheads="1"/>
          </p:cNvSpPr>
          <p:nvPr/>
        </p:nvSpPr>
        <p:spPr bwMode="auto">
          <a:xfrm>
            <a:off x="990600" y="381000"/>
            <a:ext cx="7721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nchor="b"/>
          <a:lstStyle/>
          <a:p>
            <a:pPr algn="ctr"/>
            <a:r>
              <a:rPr lang="en-US" sz="4100">
                <a:solidFill>
                  <a:schemeClr val="tx2"/>
                </a:solidFill>
                <a:latin typeface="Tahoma" pitchFamily="34" charset="0"/>
              </a:rPr>
              <a:t>Standardized Data Values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tr-TR" smtClean="0"/>
              <a:t>Grouped Frequency Distribution</a:t>
            </a:r>
          </a:p>
        </p:txBody>
      </p:sp>
      <p:graphicFrame>
        <p:nvGraphicFramePr>
          <p:cNvPr id="6" name="Content Placeholder 5"/>
          <p:cNvGraphicFramePr>
            <a:graphicFrameLocks noGrp="1"/>
          </p:cNvGraphicFramePr>
          <p:nvPr>
            <p:ph idx="1"/>
          </p:nvPr>
        </p:nvGraphicFramePr>
        <p:xfrm>
          <a:off x="2286000" y="1676400"/>
          <a:ext cx="4876800" cy="4191000"/>
        </p:xfrm>
        <a:graphic>
          <a:graphicData uri="http://schemas.openxmlformats.org/drawingml/2006/table">
            <a:tbl>
              <a:tblPr firstRow="1" bandRow="1">
                <a:tableStyleId>{5C22544A-7EE6-4342-B048-85BDC9FD1C3A}</a:tableStyleId>
              </a:tblPr>
              <a:tblGrid>
                <a:gridCol w="2971800"/>
                <a:gridCol w="1905000"/>
              </a:tblGrid>
              <a:tr h="370840">
                <a:tc>
                  <a:txBody>
                    <a:bodyPr/>
                    <a:lstStyle/>
                    <a:p>
                      <a:pPr algn="ctr" fontAlgn="b"/>
                      <a:r>
                        <a:rPr lang="tr-TR" sz="3000" b="0" i="0" u="none" strike="noStrike" dirty="0" smtClean="0">
                          <a:solidFill>
                            <a:srgbClr val="000000"/>
                          </a:solidFill>
                          <a:effectLst/>
                          <a:latin typeface="Calibri"/>
                        </a:rPr>
                        <a:t>Marks</a:t>
                      </a:r>
                      <a:endParaRPr lang="tr-TR" sz="3000" b="0" i="0" u="none" strike="noStrike" dirty="0">
                        <a:solidFill>
                          <a:srgbClr val="000000"/>
                        </a:solidFill>
                        <a:effectLst/>
                        <a:latin typeface="Calibri"/>
                      </a:endParaRPr>
                    </a:p>
                  </a:txBody>
                  <a:tcPr marL="9525" marR="9525" marT="9525" marB="0" anchor="ctr"/>
                </a:tc>
                <a:tc>
                  <a:txBody>
                    <a:bodyPr/>
                    <a:lstStyle/>
                    <a:p>
                      <a:pPr algn="l" fontAlgn="b"/>
                      <a:r>
                        <a:rPr lang="tr-TR" sz="3000" b="0" i="0" u="none" strike="noStrike" dirty="0" smtClean="0">
                          <a:solidFill>
                            <a:srgbClr val="000000"/>
                          </a:solidFill>
                          <a:effectLst/>
                          <a:latin typeface="Calibri"/>
                        </a:rPr>
                        <a:t>Number of Students</a:t>
                      </a:r>
                      <a:endParaRPr lang="tr-TR" sz="3000" b="0" i="0" u="none" strike="noStrike" dirty="0">
                        <a:solidFill>
                          <a:srgbClr val="000000"/>
                        </a:solidFill>
                        <a:effectLst/>
                        <a:latin typeface="Calibri"/>
                      </a:endParaRPr>
                    </a:p>
                  </a:txBody>
                  <a:tcPr marL="9525" marR="9525" marT="9525" marB="0" anchor="b"/>
                </a:tc>
              </a:tr>
              <a:tr h="370840">
                <a:tc>
                  <a:txBody>
                    <a:bodyPr/>
                    <a:lstStyle/>
                    <a:p>
                      <a:pPr algn="ctr" fontAlgn="b"/>
                      <a:r>
                        <a:rPr lang="tr-TR" sz="3000" b="0" i="0" u="none" strike="noStrike" dirty="0">
                          <a:solidFill>
                            <a:srgbClr val="000000"/>
                          </a:solidFill>
                          <a:effectLst/>
                          <a:latin typeface="Calibri"/>
                        </a:rPr>
                        <a:t>0 less than 14</a:t>
                      </a:r>
                    </a:p>
                  </a:txBody>
                  <a:tcPr marL="9525" marR="9525" marT="9525" marB="0" anchor="b"/>
                </a:tc>
                <a:tc>
                  <a:txBody>
                    <a:bodyPr/>
                    <a:lstStyle/>
                    <a:p>
                      <a:pPr algn="ctr" fontAlgn="b"/>
                      <a:r>
                        <a:rPr lang="tr-TR" sz="3000" b="0" i="0" u="none" strike="noStrike" dirty="0">
                          <a:solidFill>
                            <a:srgbClr val="000000"/>
                          </a:solidFill>
                          <a:effectLst/>
                          <a:latin typeface="Calibri"/>
                        </a:rPr>
                        <a:t>13</a:t>
                      </a:r>
                    </a:p>
                  </a:txBody>
                  <a:tcPr marL="9525" marR="9525" marT="9525" marB="0" anchor="b"/>
                </a:tc>
              </a:tr>
              <a:tr h="370840">
                <a:tc>
                  <a:txBody>
                    <a:bodyPr/>
                    <a:lstStyle/>
                    <a:p>
                      <a:pPr algn="ctr" fontAlgn="b"/>
                      <a:r>
                        <a:rPr lang="tr-TR" sz="3000" b="0" i="0" u="none" strike="noStrike" dirty="0">
                          <a:solidFill>
                            <a:srgbClr val="000000"/>
                          </a:solidFill>
                          <a:effectLst/>
                          <a:latin typeface="Calibri"/>
                        </a:rPr>
                        <a:t>14 less than 28</a:t>
                      </a:r>
                    </a:p>
                  </a:txBody>
                  <a:tcPr marL="9525" marR="9525" marT="9525" marB="0" anchor="b"/>
                </a:tc>
                <a:tc>
                  <a:txBody>
                    <a:bodyPr/>
                    <a:lstStyle/>
                    <a:p>
                      <a:pPr algn="ctr" fontAlgn="b"/>
                      <a:r>
                        <a:rPr lang="tr-TR" sz="3000" b="0" i="0" u="none" strike="noStrike" dirty="0">
                          <a:solidFill>
                            <a:srgbClr val="000000"/>
                          </a:solidFill>
                          <a:effectLst/>
                          <a:latin typeface="Calibri"/>
                        </a:rPr>
                        <a:t>2</a:t>
                      </a:r>
                    </a:p>
                  </a:txBody>
                  <a:tcPr marL="9525" marR="9525" marT="9525" marB="0" anchor="b"/>
                </a:tc>
              </a:tr>
              <a:tr h="370840">
                <a:tc>
                  <a:txBody>
                    <a:bodyPr/>
                    <a:lstStyle/>
                    <a:p>
                      <a:pPr algn="ctr" fontAlgn="b"/>
                      <a:r>
                        <a:rPr lang="tr-TR" sz="3000" b="0" i="0" u="none" strike="noStrike" dirty="0">
                          <a:solidFill>
                            <a:srgbClr val="000000"/>
                          </a:solidFill>
                          <a:effectLst/>
                          <a:latin typeface="Calibri"/>
                        </a:rPr>
                        <a:t>28 less than 42</a:t>
                      </a:r>
                    </a:p>
                  </a:txBody>
                  <a:tcPr marL="9525" marR="9525" marT="9525" marB="0" anchor="b"/>
                </a:tc>
                <a:tc>
                  <a:txBody>
                    <a:bodyPr/>
                    <a:lstStyle/>
                    <a:p>
                      <a:pPr algn="ctr" fontAlgn="b"/>
                      <a:r>
                        <a:rPr lang="tr-TR" sz="3000" b="0" i="0" u="none" strike="noStrike" dirty="0">
                          <a:solidFill>
                            <a:srgbClr val="000000"/>
                          </a:solidFill>
                          <a:effectLst/>
                          <a:latin typeface="Calibri"/>
                        </a:rPr>
                        <a:t>5</a:t>
                      </a:r>
                    </a:p>
                  </a:txBody>
                  <a:tcPr marL="9525" marR="9525" marT="9525" marB="0" anchor="b"/>
                </a:tc>
              </a:tr>
              <a:tr h="370840">
                <a:tc>
                  <a:txBody>
                    <a:bodyPr/>
                    <a:lstStyle/>
                    <a:p>
                      <a:pPr algn="ctr" fontAlgn="b"/>
                      <a:r>
                        <a:rPr lang="tr-TR" sz="3000" b="0" i="0" u="none" strike="noStrike">
                          <a:solidFill>
                            <a:srgbClr val="000000"/>
                          </a:solidFill>
                          <a:effectLst/>
                          <a:latin typeface="Calibri"/>
                        </a:rPr>
                        <a:t>42 less than 56</a:t>
                      </a:r>
                    </a:p>
                  </a:txBody>
                  <a:tcPr marL="9525" marR="9525" marT="9525" marB="0" anchor="b"/>
                </a:tc>
                <a:tc>
                  <a:txBody>
                    <a:bodyPr/>
                    <a:lstStyle/>
                    <a:p>
                      <a:pPr algn="ctr" fontAlgn="b"/>
                      <a:r>
                        <a:rPr lang="tr-TR" sz="3000" b="0" i="0" u="none" strike="noStrike" dirty="0">
                          <a:solidFill>
                            <a:srgbClr val="000000"/>
                          </a:solidFill>
                          <a:effectLst/>
                          <a:latin typeface="Calibri"/>
                        </a:rPr>
                        <a:t>0</a:t>
                      </a:r>
                    </a:p>
                  </a:txBody>
                  <a:tcPr marL="9525" marR="9525" marT="9525" marB="0" anchor="b"/>
                </a:tc>
              </a:tr>
              <a:tr h="370840">
                <a:tc>
                  <a:txBody>
                    <a:bodyPr/>
                    <a:lstStyle/>
                    <a:p>
                      <a:pPr algn="ctr" fontAlgn="b"/>
                      <a:r>
                        <a:rPr lang="tr-TR" sz="3000" b="0" i="0" u="none" strike="noStrike" dirty="0">
                          <a:solidFill>
                            <a:srgbClr val="000000"/>
                          </a:solidFill>
                          <a:effectLst/>
                          <a:latin typeface="Calibri"/>
                        </a:rPr>
                        <a:t>56 less than 70</a:t>
                      </a:r>
                    </a:p>
                  </a:txBody>
                  <a:tcPr marL="9525" marR="9525" marT="9525" marB="0" anchor="b"/>
                </a:tc>
                <a:tc>
                  <a:txBody>
                    <a:bodyPr/>
                    <a:lstStyle/>
                    <a:p>
                      <a:pPr algn="ctr" fontAlgn="b"/>
                      <a:r>
                        <a:rPr lang="tr-TR" sz="3000" b="0" i="0" u="none" strike="noStrike" dirty="0">
                          <a:solidFill>
                            <a:srgbClr val="000000"/>
                          </a:solidFill>
                          <a:effectLst/>
                          <a:latin typeface="Calibri"/>
                        </a:rPr>
                        <a:t>21</a:t>
                      </a:r>
                    </a:p>
                  </a:txBody>
                  <a:tcPr marL="9525" marR="9525" marT="9525" marB="0" anchor="b"/>
                </a:tc>
              </a:tr>
              <a:tr h="370840">
                <a:tc>
                  <a:txBody>
                    <a:bodyPr/>
                    <a:lstStyle/>
                    <a:p>
                      <a:pPr algn="ctr" fontAlgn="b"/>
                      <a:r>
                        <a:rPr lang="tr-TR" sz="3000" b="0" i="0" u="none" strike="noStrike" dirty="0">
                          <a:solidFill>
                            <a:srgbClr val="000000"/>
                          </a:solidFill>
                          <a:effectLst/>
                          <a:latin typeface="Calibri"/>
                        </a:rPr>
                        <a:t>70 less than 84</a:t>
                      </a:r>
                    </a:p>
                  </a:txBody>
                  <a:tcPr marL="9525" marR="9525" marT="9525" marB="0" anchor="b"/>
                </a:tc>
                <a:tc>
                  <a:txBody>
                    <a:bodyPr/>
                    <a:lstStyle/>
                    <a:p>
                      <a:pPr algn="ctr" fontAlgn="b"/>
                      <a:r>
                        <a:rPr lang="tr-TR" sz="3000" b="0" i="0" u="none" strike="noStrike" dirty="0">
                          <a:solidFill>
                            <a:srgbClr val="000000"/>
                          </a:solidFill>
                          <a:effectLst/>
                          <a:latin typeface="Calibri"/>
                        </a:rPr>
                        <a:t>13</a:t>
                      </a:r>
                    </a:p>
                  </a:txBody>
                  <a:tcPr marL="9525" marR="9525" marT="9525" marB="0" anchor="b"/>
                </a:tc>
              </a:tr>
              <a:tr h="370840">
                <a:tc>
                  <a:txBody>
                    <a:bodyPr/>
                    <a:lstStyle/>
                    <a:p>
                      <a:pPr algn="ctr" fontAlgn="b"/>
                      <a:r>
                        <a:rPr lang="tr-TR" sz="3000" b="0" i="0" u="none" strike="noStrike">
                          <a:solidFill>
                            <a:srgbClr val="000000"/>
                          </a:solidFill>
                          <a:effectLst/>
                          <a:latin typeface="Calibri"/>
                        </a:rPr>
                        <a:t>84 less than 98</a:t>
                      </a:r>
                    </a:p>
                  </a:txBody>
                  <a:tcPr marL="9525" marR="9525" marT="9525" marB="0" anchor="b"/>
                </a:tc>
                <a:tc>
                  <a:txBody>
                    <a:bodyPr/>
                    <a:lstStyle/>
                    <a:p>
                      <a:pPr algn="ctr" fontAlgn="b"/>
                      <a:r>
                        <a:rPr lang="tr-TR" sz="3000" b="0" i="0" u="none" strike="noStrike" dirty="0">
                          <a:solidFill>
                            <a:srgbClr val="000000"/>
                          </a:solidFill>
                          <a:effectLst/>
                          <a:latin typeface="Calibri"/>
                        </a:rPr>
                        <a:t>15</a:t>
                      </a:r>
                    </a:p>
                  </a:txBody>
                  <a:tcPr marL="9525" marR="9525" marT="9525" marB="0" anchor="b"/>
                </a:tc>
              </a:tr>
            </a:tbl>
          </a:graphicData>
        </a:graphic>
      </p:graphicFrame>
      <p:sp>
        <p:nvSpPr>
          <p:cNvPr id="4" name="Slide Number Placeholder 3"/>
          <p:cNvSpPr>
            <a:spLocks noGrp="1"/>
          </p:cNvSpPr>
          <p:nvPr>
            <p:ph type="sldNum" sz="quarter" idx="10"/>
          </p:nvPr>
        </p:nvSpPr>
        <p:spPr/>
        <p:txBody>
          <a:bodyPr/>
          <a:lstStyle/>
          <a:p>
            <a:pPr>
              <a:defRPr/>
            </a:pPr>
            <a:r>
              <a:rPr lang="en-US"/>
              <a:t>Chap 3-</a:t>
            </a:r>
            <a:fld id="{15560E73-FB6F-48A9-B5EF-1FDDDC207776}" type="slidenum">
              <a:rPr lang="en-US"/>
              <a:pPr>
                <a:defRPr/>
              </a:pPr>
              <a:t>8</a:t>
            </a:fld>
            <a:endParaRPr lang="en-US"/>
          </a:p>
        </p:txBody>
      </p:sp>
      <p:sp>
        <p:nvSpPr>
          <p:cNvPr id="5" name="Footer Placeholder 4"/>
          <p:cNvSpPr>
            <a:spLocks noGrp="1"/>
          </p:cNvSpPr>
          <p:nvPr>
            <p:ph type="ftr" sz="quarter" idx="11"/>
          </p:nvPr>
        </p:nvSpPr>
        <p:spPr/>
        <p:txBody>
          <a:bodyPr/>
          <a:lstStyle/>
          <a:p>
            <a:pPr>
              <a:defRPr/>
            </a:pPr>
            <a:r>
              <a:rPr lang="en-US"/>
              <a:t>A Course In Business Statistics, 4th © 2006 Prentice-Hall, Inc.</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r>
              <a:rPr lang="en-US"/>
              <a:t>Chap 3-</a:t>
            </a:r>
            <a:fld id="{F8FAF98D-A4E7-489E-BC3F-C26293F8055E}" type="slidenum">
              <a:rPr lang="en-US"/>
              <a:pPr>
                <a:defRPr/>
              </a:pPr>
              <a:t>80</a:t>
            </a:fld>
            <a:endParaRPr lang="en-US"/>
          </a:p>
        </p:txBody>
      </p:sp>
      <p:sp>
        <p:nvSpPr>
          <p:cNvPr id="6"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63492" name="Rectangle 3"/>
          <p:cNvSpPr>
            <a:spLocks noGrp="1" noChangeArrowheads="1"/>
          </p:cNvSpPr>
          <p:nvPr>
            <p:ph type="body" idx="1"/>
          </p:nvPr>
        </p:nvSpPr>
        <p:spPr>
          <a:xfrm>
            <a:off x="1371600" y="2971800"/>
            <a:ext cx="7239000" cy="3200400"/>
          </a:xfrm>
        </p:spPr>
        <p:txBody>
          <a:bodyPr/>
          <a:lstStyle/>
          <a:p>
            <a:pPr eaLnBrk="1" hangingPunct="1">
              <a:buFont typeface="Wingdings" pitchFamily="2" charset="2"/>
              <a:buNone/>
            </a:pPr>
            <a:r>
              <a:rPr lang="en-US" smtClean="0"/>
              <a:t>where:  	</a:t>
            </a:r>
          </a:p>
          <a:p>
            <a:pPr eaLnBrk="1" hangingPunct="1"/>
            <a:r>
              <a:rPr lang="en-US" smtClean="0"/>
              <a:t>x</a:t>
            </a:r>
            <a:r>
              <a:rPr lang="en-US" smtClean="0">
                <a:sym typeface="Symbol" pitchFamily="18" charset="2"/>
              </a:rPr>
              <a:t>  = original data value</a:t>
            </a:r>
          </a:p>
          <a:p>
            <a:pPr eaLnBrk="1" hangingPunct="1"/>
            <a:r>
              <a:rPr lang="el-GR" smtClean="0">
                <a:cs typeface="Arial" charset="0"/>
              </a:rPr>
              <a:t>μ</a:t>
            </a:r>
            <a:r>
              <a:rPr lang="en-US" smtClean="0"/>
              <a:t> = population mean</a:t>
            </a:r>
          </a:p>
          <a:p>
            <a:pPr eaLnBrk="1" hangingPunct="1"/>
            <a:r>
              <a:rPr lang="el-GR" smtClean="0">
                <a:cs typeface="Arial" charset="0"/>
                <a:sym typeface="Symbol" pitchFamily="18" charset="2"/>
              </a:rPr>
              <a:t>σ</a:t>
            </a:r>
            <a:r>
              <a:rPr lang="en-US" smtClean="0">
                <a:sym typeface="Symbol" pitchFamily="18" charset="2"/>
              </a:rPr>
              <a:t> = population standard deviation</a:t>
            </a:r>
          </a:p>
          <a:p>
            <a:pPr eaLnBrk="1" hangingPunct="1"/>
            <a:r>
              <a:rPr lang="en-US" smtClean="0"/>
              <a:t>z</a:t>
            </a:r>
            <a:r>
              <a:rPr lang="en-US" baseline="-25000" smtClean="0"/>
              <a:t> </a:t>
            </a:r>
            <a:r>
              <a:rPr lang="en-US" smtClean="0"/>
              <a:t> = standard score </a:t>
            </a:r>
          </a:p>
          <a:p>
            <a:pPr lvl="1" eaLnBrk="1" hangingPunct="1">
              <a:buFont typeface="Wingdings" pitchFamily="2" charset="2"/>
              <a:buNone/>
            </a:pPr>
            <a:r>
              <a:rPr lang="en-US" smtClean="0"/>
              <a:t>(number of standard deviations x is from </a:t>
            </a:r>
            <a:r>
              <a:rPr lang="el-GR" smtClean="0">
                <a:cs typeface="Arial" charset="0"/>
                <a:sym typeface="Symbol" pitchFamily="18" charset="2"/>
              </a:rPr>
              <a:t>μ</a:t>
            </a:r>
            <a:r>
              <a:rPr lang="en-US" smtClean="0">
                <a:sym typeface="Symbol" pitchFamily="18" charset="2"/>
              </a:rPr>
              <a:t>)</a:t>
            </a:r>
          </a:p>
        </p:txBody>
      </p:sp>
      <p:sp>
        <p:nvSpPr>
          <p:cNvPr id="63493" name="Rectangle 5"/>
          <p:cNvSpPr>
            <a:spLocks noGrp="1" noChangeArrowheads="1"/>
          </p:cNvSpPr>
          <p:nvPr>
            <p:ph type="title"/>
          </p:nvPr>
        </p:nvSpPr>
        <p:spPr>
          <a:xfrm>
            <a:off x="1295400" y="381000"/>
            <a:ext cx="7620000" cy="762000"/>
          </a:xfrm>
          <a:noFill/>
        </p:spPr>
        <p:txBody>
          <a:bodyPr/>
          <a:lstStyle/>
          <a:p>
            <a:pPr defTabSz="914400" eaLnBrk="1" hangingPunct="1"/>
            <a:r>
              <a:rPr lang="en-US" smtClean="0"/>
              <a:t>Standardized Population Values</a:t>
            </a:r>
          </a:p>
        </p:txBody>
      </p:sp>
      <p:graphicFrame>
        <p:nvGraphicFramePr>
          <p:cNvPr id="63494" name="Object 6"/>
          <p:cNvGraphicFramePr>
            <a:graphicFrameLocks noChangeAspect="1"/>
          </p:cNvGraphicFramePr>
          <p:nvPr/>
        </p:nvGraphicFramePr>
        <p:xfrm>
          <a:off x="3276600" y="1676400"/>
          <a:ext cx="2143125" cy="1376363"/>
        </p:xfrm>
        <a:graphic>
          <a:graphicData uri="http://schemas.openxmlformats.org/presentationml/2006/ole">
            <mc:AlternateContent xmlns:mc="http://schemas.openxmlformats.org/markup-compatibility/2006">
              <mc:Choice xmlns:v="urn:schemas-microsoft-com:vml" Requires="v">
                <p:oleObj spid="_x0000_s63512" name="Equation" r:id="rId4" imgW="609336" imgH="393529" progId="Equation.3">
                  <p:embed/>
                </p:oleObj>
              </mc:Choice>
              <mc:Fallback>
                <p:oleObj name="Equation" r:id="rId4" imgW="609336" imgH="393529" progId="Equation.3">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676400"/>
                        <a:ext cx="2143125" cy="1376363"/>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r>
              <a:rPr lang="en-US"/>
              <a:t>Chap 3-</a:t>
            </a:r>
            <a:fld id="{C48E33C9-7392-4F4E-9719-1F61AE7FF030}" type="slidenum">
              <a:rPr lang="en-US"/>
              <a:pPr>
                <a:defRPr/>
              </a:pPr>
              <a:t>81</a:t>
            </a:fld>
            <a:endParaRPr lang="en-US"/>
          </a:p>
        </p:txBody>
      </p:sp>
      <p:sp>
        <p:nvSpPr>
          <p:cNvPr id="8"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64516" name="Rectangle 2"/>
          <p:cNvSpPr>
            <a:spLocks noGrp="1" noChangeArrowheads="1"/>
          </p:cNvSpPr>
          <p:nvPr>
            <p:ph type="body" idx="1"/>
          </p:nvPr>
        </p:nvSpPr>
        <p:spPr>
          <a:xfrm>
            <a:off x="1371600" y="2971800"/>
            <a:ext cx="7239000" cy="3200400"/>
          </a:xfrm>
        </p:spPr>
        <p:txBody>
          <a:bodyPr/>
          <a:lstStyle/>
          <a:p>
            <a:pPr eaLnBrk="1" hangingPunct="1">
              <a:buFont typeface="Wingdings" pitchFamily="2" charset="2"/>
              <a:buNone/>
            </a:pPr>
            <a:r>
              <a:rPr lang="en-US" smtClean="0"/>
              <a:t>where:  	</a:t>
            </a:r>
          </a:p>
          <a:p>
            <a:pPr eaLnBrk="1" hangingPunct="1"/>
            <a:r>
              <a:rPr lang="en-US" smtClean="0"/>
              <a:t>x</a:t>
            </a:r>
            <a:r>
              <a:rPr lang="en-US" smtClean="0">
                <a:sym typeface="Symbol" pitchFamily="18" charset="2"/>
              </a:rPr>
              <a:t>  = original data value</a:t>
            </a:r>
          </a:p>
          <a:p>
            <a:pPr eaLnBrk="1" hangingPunct="1"/>
            <a:r>
              <a:rPr lang="en-US" smtClean="0">
                <a:sym typeface="Symbol" pitchFamily="18" charset="2"/>
              </a:rPr>
              <a:t>x</a:t>
            </a:r>
            <a:r>
              <a:rPr lang="en-US" smtClean="0"/>
              <a:t> = sample mean</a:t>
            </a:r>
          </a:p>
          <a:p>
            <a:pPr eaLnBrk="1" hangingPunct="1"/>
            <a:r>
              <a:rPr lang="en-US" smtClean="0">
                <a:sym typeface="Symbol" pitchFamily="18" charset="2"/>
              </a:rPr>
              <a:t>s = sample standard deviation</a:t>
            </a:r>
          </a:p>
          <a:p>
            <a:pPr eaLnBrk="1" hangingPunct="1"/>
            <a:r>
              <a:rPr lang="en-US" smtClean="0"/>
              <a:t>z</a:t>
            </a:r>
            <a:r>
              <a:rPr lang="en-US" baseline="-25000" smtClean="0"/>
              <a:t> </a:t>
            </a:r>
            <a:r>
              <a:rPr lang="en-US" smtClean="0"/>
              <a:t> = standard score </a:t>
            </a:r>
          </a:p>
          <a:p>
            <a:pPr lvl="1" eaLnBrk="1" hangingPunct="1">
              <a:buFont typeface="Wingdings" pitchFamily="2" charset="2"/>
              <a:buNone/>
            </a:pPr>
            <a:r>
              <a:rPr lang="en-US" smtClean="0"/>
              <a:t>(number of standard deviations x is from </a:t>
            </a:r>
            <a:r>
              <a:rPr lang="el-GR" smtClean="0">
                <a:cs typeface="Arial" charset="0"/>
                <a:sym typeface="Symbol" pitchFamily="18" charset="2"/>
              </a:rPr>
              <a:t>μ</a:t>
            </a:r>
            <a:r>
              <a:rPr lang="en-US" smtClean="0">
                <a:sym typeface="Symbol" pitchFamily="18" charset="2"/>
              </a:rPr>
              <a:t>)</a:t>
            </a:r>
          </a:p>
        </p:txBody>
      </p:sp>
      <p:sp>
        <p:nvSpPr>
          <p:cNvPr id="64517" name="Rectangle 3"/>
          <p:cNvSpPr>
            <a:spLocks noGrp="1" noChangeArrowheads="1"/>
          </p:cNvSpPr>
          <p:nvPr>
            <p:ph type="title"/>
          </p:nvPr>
        </p:nvSpPr>
        <p:spPr>
          <a:xfrm>
            <a:off x="1295400" y="381000"/>
            <a:ext cx="7620000" cy="762000"/>
          </a:xfrm>
          <a:noFill/>
        </p:spPr>
        <p:txBody>
          <a:bodyPr/>
          <a:lstStyle/>
          <a:p>
            <a:pPr defTabSz="914400" eaLnBrk="1" hangingPunct="1"/>
            <a:r>
              <a:rPr lang="en-US" smtClean="0"/>
              <a:t>Standardized Sample Values</a:t>
            </a:r>
          </a:p>
        </p:txBody>
      </p:sp>
      <p:graphicFrame>
        <p:nvGraphicFramePr>
          <p:cNvPr id="64518" name="Object 4"/>
          <p:cNvGraphicFramePr>
            <a:graphicFrameLocks noChangeAspect="1"/>
          </p:cNvGraphicFramePr>
          <p:nvPr/>
        </p:nvGraphicFramePr>
        <p:xfrm>
          <a:off x="3254375" y="1676400"/>
          <a:ext cx="2189163" cy="1376363"/>
        </p:xfrm>
        <a:graphic>
          <a:graphicData uri="http://schemas.openxmlformats.org/presentationml/2006/ole">
            <mc:AlternateContent xmlns:mc="http://schemas.openxmlformats.org/markup-compatibility/2006">
              <mc:Choice xmlns:v="urn:schemas-microsoft-com:vml" Requires="v">
                <p:oleObj spid="_x0000_s64538" name="Equation" r:id="rId4" imgW="622030" imgH="393529" progId="Equation.3">
                  <p:embed/>
                </p:oleObj>
              </mc:Choice>
              <mc:Fallback>
                <p:oleObj name="Equation" r:id="rId4" imgW="622030" imgH="393529" progId="Equation.3">
                  <p:embed/>
                  <p:pic>
                    <p:nvPicPr>
                      <p:cNvPr id="0"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375" y="1676400"/>
                        <a:ext cx="2189163" cy="1376363"/>
                      </a:xfrm>
                      <a:prstGeom prst="rect">
                        <a:avLst/>
                      </a:prstGeom>
                      <a:solidFill>
                        <a:srgbClr val="E5FFFF"/>
                      </a:solidFill>
                      <a:ln w="9525">
                        <a:solidFill>
                          <a:schemeClr val="tx1"/>
                        </a:solidFill>
                        <a:miter lim="800000"/>
                        <a:headEnd/>
                        <a:tailEnd/>
                      </a:ln>
                    </p:spPr>
                  </p:pic>
                </p:oleObj>
              </mc:Fallback>
            </mc:AlternateContent>
          </a:graphicData>
        </a:graphic>
      </p:graphicFrame>
      <p:sp>
        <p:nvSpPr>
          <p:cNvPr id="64519" name="Line 5"/>
          <p:cNvSpPr>
            <a:spLocks noChangeShapeType="1"/>
          </p:cNvSpPr>
          <p:nvPr/>
        </p:nvSpPr>
        <p:spPr bwMode="auto">
          <a:xfrm>
            <a:off x="1752600" y="4114800"/>
            <a:ext cx="228600"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64520" name="Line 6"/>
          <p:cNvSpPr>
            <a:spLocks noChangeShapeType="1"/>
          </p:cNvSpPr>
          <p:nvPr/>
        </p:nvSpPr>
        <p:spPr bwMode="auto">
          <a:xfrm>
            <a:off x="5029200" y="1828800"/>
            <a:ext cx="228600"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Chap 3-</a:t>
            </a:r>
            <a:fld id="{507CC2D9-C189-4DEA-B8DB-AEAE0B5DD4D9}" type="slidenum">
              <a:rPr lang="en-US"/>
              <a:pPr>
                <a:defRPr/>
              </a:pPr>
              <a:t>82</a:t>
            </a:fld>
            <a:endParaRPr lang="en-US"/>
          </a:p>
        </p:txBody>
      </p:sp>
      <p:sp>
        <p:nvSpPr>
          <p:cNvPr id="5"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65540" name="Rectangle 2"/>
          <p:cNvSpPr>
            <a:spLocks noGrp="1" noChangeArrowheads="1"/>
          </p:cNvSpPr>
          <p:nvPr>
            <p:ph type="title"/>
          </p:nvPr>
        </p:nvSpPr>
        <p:spPr>
          <a:xfrm>
            <a:off x="1676400" y="381000"/>
            <a:ext cx="6096000" cy="762000"/>
          </a:xfrm>
        </p:spPr>
        <p:txBody>
          <a:bodyPr/>
          <a:lstStyle/>
          <a:p>
            <a:pPr defTabSz="914400" eaLnBrk="1" hangingPunct="1"/>
            <a:r>
              <a:rPr lang="en-US" smtClean="0"/>
              <a:t>Using Microsoft Excel</a:t>
            </a:r>
          </a:p>
        </p:txBody>
      </p:sp>
      <p:sp>
        <p:nvSpPr>
          <p:cNvPr id="65541" name="Rectangle 3"/>
          <p:cNvSpPr>
            <a:spLocks noGrp="1" noChangeArrowheads="1"/>
          </p:cNvSpPr>
          <p:nvPr>
            <p:ph type="body" idx="1"/>
          </p:nvPr>
        </p:nvSpPr>
        <p:spPr>
          <a:xfrm>
            <a:off x="914400" y="1905000"/>
            <a:ext cx="7848600" cy="4114800"/>
          </a:xfrm>
        </p:spPr>
        <p:txBody>
          <a:bodyPr/>
          <a:lstStyle/>
          <a:p>
            <a:pPr marL="342900" indent="-342900" defTabSz="914400" eaLnBrk="1" hangingPunct="1"/>
            <a:r>
              <a:rPr lang="en-US" sz="3200" smtClean="0"/>
              <a:t>Descriptive Statistics are easy to obtain from Microsoft Excel</a:t>
            </a:r>
            <a:endParaRPr lang="en-US" smtClean="0"/>
          </a:p>
          <a:p>
            <a:pPr marL="342900" indent="-342900" defTabSz="914400" eaLnBrk="1" hangingPunct="1">
              <a:lnSpc>
                <a:spcPct val="50000"/>
              </a:lnSpc>
            </a:pPr>
            <a:endParaRPr lang="en-US" smtClean="0"/>
          </a:p>
          <a:p>
            <a:pPr marL="742950" lvl="1" indent="-285750" defTabSz="914400" eaLnBrk="1" hangingPunct="1">
              <a:lnSpc>
                <a:spcPct val="140000"/>
              </a:lnSpc>
            </a:pPr>
            <a:r>
              <a:rPr lang="en-US" sz="2600" smtClean="0"/>
              <a:t>Use menu choice:</a:t>
            </a:r>
            <a:br>
              <a:rPr lang="en-US" sz="2600" smtClean="0"/>
            </a:br>
            <a:r>
              <a:rPr lang="en-US" sz="2600" smtClean="0">
                <a:solidFill>
                  <a:schemeClr val="folHlink"/>
                </a:solidFill>
              </a:rPr>
              <a:t>tools / data analysis / descriptive statistics</a:t>
            </a:r>
          </a:p>
          <a:p>
            <a:pPr marL="742950" lvl="1" indent="-285750" defTabSz="914400" eaLnBrk="1" hangingPunct="1">
              <a:lnSpc>
                <a:spcPct val="60000"/>
              </a:lnSpc>
            </a:pPr>
            <a:endParaRPr lang="en-US" smtClean="0"/>
          </a:p>
          <a:p>
            <a:pPr marL="742950" lvl="1" indent="-285750" defTabSz="914400" eaLnBrk="1" hangingPunct="1"/>
            <a:r>
              <a:rPr lang="en-US" sz="2600" smtClean="0"/>
              <a:t>Enter details in dialog box</a:t>
            </a:r>
            <a:endParaRPr lang="en-US" smtClean="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r>
              <a:rPr lang="en-US"/>
              <a:t>Chap 3-</a:t>
            </a:r>
            <a:fld id="{7465B9D8-DE33-441D-B198-FAFCC7120C2E}" type="slidenum">
              <a:rPr lang="en-US"/>
              <a:pPr>
                <a:defRPr/>
              </a:pPr>
              <a:t>83</a:t>
            </a:fld>
            <a:endParaRPr lang="en-US"/>
          </a:p>
        </p:txBody>
      </p:sp>
      <p:sp>
        <p:nvSpPr>
          <p:cNvPr id="8"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66564" name="Rectangle 2"/>
          <p:cNvSpPr>
            <a:spLocks noGrp="1" noChangeArrowheads="1"/>
          </p:cNvSpPr>
          <p:nvPr>
            <p:ph type="title"/>
          </p:nvPr>
        </p:nvSpPr>
        <p:spPr/>
        <p:txBody>
          <a:bodyPr/>
          <a:lstStyle/>
          <a:p>
            <a:pPr eaLnBrk="1" hangingPunct="1"/>
            <a:r>
              <a:rPr lang="en-US" smtClean="0"/>
              <a:t>Using Excel</a:t>
            </a:r>
          </a:p>
        </p:txBody>
      </p:sp>
      <p:pic>
        <p:nvPicPr>
          <p:cNvPr id="66565" name="Picture 5" descr="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52600"/>
            <a:ext cx="4581525"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6" descr="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343400"/>
            <a:ext cx="40386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AutoShape 7"/>
          <p:cNvSpPr>
            <a:spLocks noChangeArrowheads="1"/>
          </p:cNvSpPr>
          <p:nvPr/>
        </p:nvSpPr>
        <p:spPr bwMode="auto">
          <a:xfrm>
            <a:off x="4724400" y="5181600"/>
            <a:ext cx="381000" cy="228600"/>
          </a:xfrm>
          <a:prstGeom prst="rightArrow">
            <a:avLst>
              <a:gd name="adj1" fmla="val 50000"/>
              <a:gd name="adj2" fmla="val 41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6568" name="Rectangle 8"/>
          <p:cNvSpPr>
            <a:spLocks noChangeArrowheads="1"/>
          </p:cNvSpPr>
          <p:nvPr/>
        </p:nvSpPr>
        <p:spPr bwMode="auto">
          <a:xfrm>
            <a:off x="4876800" y="1981200"/>
            <a:ext cx="4038600"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50000"/>
              </a:spcBef>
              <a:buClr>
                <a:schemeClr val="hlink"/>
              </a:buClr>
              <a:buSzPct val="55000"/>
              <a:buFont typeface="Wingdings" pitchFamily="2" charset="2"/>
              <a:buChar char="n"/>
            </a:pPr>
            <a:r>
              <a:rPr lang="en-US"/>
              <a:t>Use menu choice:</a:t>
            </a:r>
            <a:br>
              <a:rPr lang="en-US"/>
            </a:br>
            <a:r>
              <a:rPr lang="en-US">
                <a:solidFill>
                  <a:schemeClr val="folHlink"/>
                </a:solidFill>
              </a:rPr>
              <a:t>tools / data analysis / descriptive statistics</a:t>
            </a:r>
          </a:p>
          <a:p>
            <a:pPr lvl="1">
              <a:lnSpc>
                <a:spcPct val="60000"/>
              </a:lnSpc>
              <a:spcBef>
                <a:spcPct val="50000"/>
              </a:spcBef>
              <a:buClr>
                <a:schemeClr val="hlink"/>
              </a:buClr>
              <a:buSzPct val="55000"/>
              <a:buFont typeface="Wingdings" pitchFamily="2" charset="2"/>
              <a:buChar char="n"/>
            </a:pPr>
            <a:endParaRPr lang="en-US" sz="2500">
              <a:latin typeface="Tahoma" pitchFamily="34"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a:defRPr/>
            </a:pPr>
            <a:r>
              <a:rPr lang="en-US"/>
              <a:t>Chap 3-</a:t>
            </a:r>
            <a:fld id="{AF08588D-5691-4CBF-9A09-3FAA172E9962}" type="slidenum">
              <a:rPr lang="en-US"/>
              <a:pPr>
                <a:defRPr/>
              </a:pPr>
              <a:t>84</a:t>
            </a:fld>
            <a:endParaRPr lang="en-US"/>
          </a:p>
        </p:txBody>
      </p:sp>
      <p:sp>
        <p:nvSpPr>
          <p:cNvPr id="10"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67588" name="Rectangle 3"/>
          <p:cNvSpPr>
            <a:spLocks noGrp="1" noChangeArrowheads="1"/>
          </p:cNvSpPr>
          <p:nvPr>
            <p:ph type="body" idx="1"/>
          </p:nvPr>
        </p:nvSpPr>
        <p:spPr>
          <a:xfrm>
            <a:off x="381000" y="3124200"/>
            <a:ext cx="3048000" cy="2971800"/>
          </a:xfrm>
        </p:spPr>
        <p:txBody>
          <a:bodyPr/>
          <a:lstStyle/>
          <a:p>
            <a:pPr eaLnBrk="1" hangingPunct="1">
              <a:lnSpc>
                <a:spcPct val="90000"/>
              </a:lnSpc>
            </a:pPr>
            <a:r>
              <a:rPr lang="en-US" sz="2400" smtClean="0"/>
              <a:t>Enter dialog box details</a:t>
            </a:r>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r>
              <a:rPr lang="en-US" sz="2400" smtClean="0"/>
              <a:t>Check box for summary statistics</a:t>
            </a:r>
          </a:p>
          <a:p>
            <a:pPr eaLnBrk="1" hangingPunct="1">
              <a:lnSpc>
                <a:spcPct val="90000"/>
              </a:lnSpc>
            </a:pPr>
            <a:endParaRPr lang="en-US" sz="2400" smtClean="0"/>
          </a:p>
          <a:p>
            <a:pPr eaLnBrk="1" hangingPunct="1">
              <a:lnSpc>
                <a:spcPct val="90000"/>
              </a:lnSpc>
            </a:pPr>
            <a:r>
              <a:rPr lang="en-US" sz="2400" smtClean="0"/>
              <a:t>Click OK</a:t>
            </a:r>
          </a:p>
        </p:txBody>
      </p:sp>
      <p:pic>
        <p:nvPicPr>
          <p:cNvPr id="67589" name="Picture 4" descr="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981200"/>
            <a:ext cx="52006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Line 5"/>
          <p:cNvSpPr>
            <a:spLocks noChangeShapeType="1"/>
          </p:cNvSpPr>
          <p:nvPr/>
        </p:nvSpPr>
        <p:spPr bwMode="auto">
          <a:xfrm flipV="1">
            <a:off x="3048000" y="2819400"/>
            <a:ext cx="3429000" cy="609600"/>
          </a:xfrm>
          <a:prstGeom prst="line">
            <a:avLst/>
          </a:prstGeom>
          <a:noFill/>
          <a:ln w="19050">
            <a:solidFill>
              <a:schemeClr val="hlink"/>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67591" name="Line 6"/>
          <p:cNvSpPr>
            <a:spLocks noChangeShapeType="1"/>
          </p:cNvSpPr>
          <p:nvPr/>
        </p:nvSpPr>
        <p:spPr bwMode="auto">
          <a:xfrm flipV="1">
            <a:off x="3048000" y="3352800"/>
            <a:ext cx="2057400" cy="152400"/>
          </a:xfrm>
          <a:prstGeom prst="line">
            <a:avLst/>
          </a:prstGeom>
          <a:noFill/>
          <a:ln w="19050">
            <a:solidFill>
              <a:schemeClr val="hlink"/>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67592" name="Line 7"/>
          <p:cNvSpPr>
            <a:spLocks noChangeShapeType="1"/>
          </p:cNvSpPr>
          <p:nvPr/>
        </p:nvSpPr>
        <p:spPr bwMode="auto">
          <a:xfrm flipV="1">
            <a:off x="3276600" y="4572000"/>
            <a:ext cx="1828800" cy="381000"/>
          </a:xfrm>
          <a:prstGeom prst="line">
            <a:avLst/>
          </a:prstGeom>
          <a:noFill/>
          <a:ln w="19050">
            <a:solidFill>
              <a:schemeClr val="hlink"/>
            </a:solidFill>
            <a:miter lim="800000"/>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
        <p:nvSpPr>
          <p:cNvPr id="67593" name="Rectangle 8"/>
          <p:cNvSpPr>
            <a:spLocks noGrp="1" noChangeArrowheads="1"/>
          </p:cNvSpPr>
          <p:nvPr>
            <p:ph type="title"/>
          </p:nvPr>
        </p:nvSpPr>
        <p:spPr>
          <a:noFill/>
        </p:spPr>
        <p:txBody>
          <a:bodyPr/>
          <a:lstStyle/>
          <a:p>
            <a:pPr defTabSz="914400" eaLnBrk="1" hangingPunct="1"/>
            <a:r>
              <a:rPr lang="en-US" smtClean="0"/>
              <a:t>Using Excel</a:t>
            </a:r>
            <a:endParaRPr lang="en-US" sz="2000" smtClean="0"/>
          </a:p>
        </p:txBody>
      </p:sp>
      <p:sp>
        <p:nvSpPr>
          <p:cNvPr id="67594" name="Text Box 9"/>
          <p:cNvSpPr txBox="1">
            <a:spLocks noChangeArrowheads="1"/>
          </p:cNvSpPr>
          <p:nvPr/>
        </p:nvSpPr>
        <p:spPr bwMode="auto">
          <a:xfrm>
            <a:off x="7543800" y="1203325"/>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i="1">
                <a:solidFill>
                  <a:srgbClr val="000099"/>
                </a:solidFill>
                <a:latin typeface="Tahoma" pitchFamily="34" charset="0"/>
              </a:rPr>
              <a:t>(continued)</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0"/>
          </p:nvPr>
        </p:nvSpPr>
        <p:spPr/>
        <p:txBody>
          <a:bodyPr/>
          <a:lstStyle/>
          <a:p>
            <a:pPr>
              <a:defRPr/>
            </a:pPr>
            <a:r>
              <a:rPr lang="en-US"/>
              <a:t>Chap 3-</a:t>
            </a:r>
            <a:fld id="{3B42C31D-B387-4A7D-B280-638C210F38C9}" type="slidenum">
              <a:rPr lang="en-US"/>
              <a:pPr>
                <a:defRPr/>
              </a:pPr>
              <a:t>85</a:t>
            </a:fld>
            <a:endParaRPr lang="en-US"/>
          </a:p>
        </p:txBody>
      </p:sp>
      <p:sp>
        <p:nvSpPr>
          <p:cNvPr id="13"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68612" name="Rectangle 1026"/>
          <p:cNvSpPr>
            <a:spLocks noGrp="1" noChangeArrowheads="1"/>
          </p:cNvSpPr>
          <p:nvPr>
            <p:ph type="title"/>
          </p:nvPr>
        </p:nvSpPr>
        <p:spPr>
          <a:xfrm>
            <a:off x="1828800" y="381000"/>
            <a:ext cx="6096000" cy="762000"/>
          </a:xfrm>
        </p:spPr>
        <p:txBody>
          <a:bodyPr/>
          <a:lstStyle/>
          <a:p>
            <a:pPr defTabSz="914400" eaLnBrk="1" hangingPunct="1"/>
            <a:r>
              <a:rPr lang="en-US" smtClean="0"/>
              <a:t>Excel output</a:t>
            </a:r>
          </a:p>
        </p:txBody>
      </p:sp>
      <p:sp>
        <p:nvSpPr>
          <p:cNvPr id="68613" name="Text Box 1028"/>
          <p:cNvSpPr txBox="1">
            <a:spLocks noChangeArrowheads="1"/>
          </p:cNvSpPr>
          <p:nvPr/>
        </p:nvSpPr>
        <p:spPr bwMode="auto">
          <a:xfrm>
            <a:off x="254000" y="1785938"/>
            <a:ext cx="3995738"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20000"/>
              </a:spcBef>
            </a:pPr>
            <a:r>
              <a:rPr lang="en-US">
                <a:solidFill>
                  <a:schemeClr val="bg2"/>
                </a:solidFill>
              </a:rPr>
              <a:t>Microsoft Excel </a:t>
            </a:r>
          </a:p>
          <a:p>
            <a:pPr algn="ctr">
              <a:spcBef>
                <a:spcPct val="20000"/>
              </a:spcBef>
            </a:pPr>
            <a:r>
              <a:rPr lang="en-US">
                <a:solidFill>
                  <a:schemeClr val="bg2"/>
                </a:solidFill>
              </a:rPr>
              <a:t>descriptive statistics output, </a:t>
            </a:r>
          </a:p>
          <a:p>
            <a:pPr algn="ctr">
              <a:spcBef>
                <a:spcPct val="20000"/>
              </a:spcBef>
            </a:pPr>
            <a:r>
              <a:rPr lang="en-US">
                <a:solidFill>
                  <a:schemeClr val="bg2"/>
                </a:solidFill>
              </a:rPr>
              <a:t>using the house price data:</a:t>
            </a:r>
          </a:p>
        </p:txBody>
      </p:sp>
      <p:sp>
        <p:nvSpPr>
          <p:cNvPr id="68614" name="Text Box 1030"/>
          <p:cNvSpPr txBox="1">
            <a:spLocks noChangeArrowheads="1"/>
          </p:cNvSpPr>
          <p:nvPr/>
        </p:nvSpPr>
        <p:spPr bwMode="auto">
          <a:xfrm>
            <a:off x="1143000" y="3200400"/>
            <a:ext cx="2057400" cy="239712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b="1"/>
              <a:t>House Prices: </a:t>
            </a:r>
            <a:br>
              <a:rPr lang="en-US" sz="2000" b="1"/>
            </a:br>
            <a:r>
              <a:rPr lang="en-US" sz="2000" b="1"/>
              <a:t/>
            </a:r>
            <a:br>
              <a:rPr lang="en-US" sz="2000" b="1"/>
            </a:br>
            <a:r>
              <a:rPr lang="en-US" sz="2000" b="1"/>
              <a:t>       $2,000,000</a:t>
            </a:r>
          </a:p>
          <a:p>
            <a:r>
              <a:rPr lang="en-US" sz="2000" b="1"/>
              <a:t>            500,000</a:t>
            </a:r>
            <a:br>
              <a:rPr lang="en-US" sz="2000" b="1"/>
            </a:br>
            <a:r>
              <a:rPr lang="en-US" sz="2000" b="1"/>
              <a:t>            300,000</a:t>
            </a:r>
            <a:br>
              <a:rPr lang="en-US" sz="2000" b="1"/>
            </a:br>
            <a:r>
              <a:rPr lang="en-US" sz="2000" b="1"/>
              <a:t>            100,000</a:t>
            </a:r>
            <a:br>
              <a:rPr lang="en-US" sz="2000" b="1"/>
            </a:br>
            <a:r>
              <a:rPr lang="en-US" sz="2000" b="1"/>
              <a:t>            100,000</a:t>
            </a:r>
          </a:p>
          <a:p>
            <a:endParaRPr lang="en-US" sz="1000" b="1"/>
          </a:p>
        </p:txBody>
      </p:sp>
      <p:pic>
        <p:nvPicPr>
          <p:cNvPr id="68615" name="Picture 1032" descr="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752600"/>
            <a:ext cx="383698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Rectangle 1033"/>
          <p:cNvSpPr>
            <a:spLocks noChangeArrowheads="1"/>
          </p:cNvSpPr>
          <p:nvPr/>
        </p:nvSpPr>
        <p:spPr bwMode="auto">
          <a:xfrm>
            <a:off x="5029200" y="2514600"/>
            <a:ext cx="685800" cy="22860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8617" name="Rectangle 1036"/>
          <p:cNvSpPr>
            <a:spLocks noChangeArrowheads="1"/>
          </p:cNvSpPr>
          <p:nvPr/>
        </p:nvSpPr>
        <p:spPr bwMode="auto">
          <a:xfrm>
            <a:off x="5029200" y="3048000"/>
            <a:ext cx="838200" cy="22860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8618" name="Rectangle 1037"/>
          <p:cNvSpPr>
            <a:spLocks noChangeArrowheads="1"/>
          </p:cNvSpPr>
          <p:nvPr/>
        </p:nvSpPr>
        <p:spPr bwMode="auto">
          <a:xfrm>
            <a:off x="5029200" y="3276600"/>
            <a:ext cx="838200" cy="22860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8619" name="Rectangle 1038"/>
          <p:cNvSpPr>
            <a:spLocks noChangeArrowheads="1"/>
          </p:cNvSpPr>
          <p:nvPr/>
        </p:nvSpPr>
        <p:spPr bwMode="auto">
          <a:xfrm>
            <a:off x="5029200" y="3505200"/>
            <a:ext cx="1676400" cy="22860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8620" name="Rectangle 1043"/>
          <p:cNvSpPr>
            <a:spLocks noChangeArrowheads="1"/>
          </p:cNvSpPr>
          <p:nvPr/>
        </p:nvSpPr>
        <p:spPr bwMode="auto">
          <a:xfrm>
            <a:off x="5029200" y="3733800"/>
            <a:ext cx="1600200" cy="22860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8621" name="Rectangle 1044"/>
          <p:cNvSpPr>
            <a:spLocks noChangeArrowheads="1"/>
          </p:cNvSpPr>
          <p:nvPr/>
        </p:nvSpPr>
        <p:spPr bwMode="auto">
          <a:xfrm>
            <a:off x="5029200" y="4495800"/>
            <a:ext cx="838200" cy="22860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Chap 3-</a:t>
            </a:r>
            <a:fld id="{23ABB97D-B25A-4676-AEE5-095429EF17B2}" type="slidenum">
              <a:rPr lang="en-US"/>
              <a:pPr>
                <a:defRPr/>
              </a:pPr>
              <a:t>86</a:t>
            </a:fld>
            <a:endParaRPr lang="en-US"/>
          </a:p>
        </p:txBody>
      </p:sp>
      <p:sp>
        <p:nvSpPr>
          <p:cNvPr id="5"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69636" name="Rectangle 1026"/>
          <p:cNvSpPr>
            <a:spLocks noGrp="1" noChangeArrowheads="1"/>
          </p:cNvSpPr>
          <p:nvPr>
            <p:ph type="title"/>
          </p:nvPr>
        </p:nvSpPr>
        <p:spPr/>
        <p:txBody>
          <a:bodyPr/>
          <a:lstStyle/>
          <a:p>
            <a:pPr eaLnBrk="1" hangingPunct="1">
              <a:lnSpc>
                <a:spcPct val="110000"/>
              </a:lnSpc>
            </a:pPr>
            <a:r>
              <a:rPr lang="en-US" smtClean="0"/>
              <a:t>Chapter Summary</a:t>
            </a:r>
          </a:p>
        </p:txBody>
      </p:sp>
      <p:sp>
        <p:nvSpPr>
          <p:cNvPr id="69637" name="Rectangle 1027"/>
          <p:cNvSpPr>
            <a:spLocks noGrp="1" noChangeArrowheads="1"/>
          </p:cNvSpPr>
          <p:nvPr>
            <p:ph type="body" idx="1"/>
          </p:nvPr>
        </p:nvSpPr>
        <p:spPr>
          <a:xfrm>
            <a:off x="914400" y="1676400"/>
            <a:ext cx="7848600" cy="4495800"/>
          </a:xfrm>
        </p:spPr>
        <p:txBody>
          <a:bodyPr/>
          <a:lstStyle/>
          <a:p>
            <a:pPr eaLnBrk="1" hangingPunct="1">
              <a:lnSpc>
                <a:spcPct val="110000"/>
              </a:lnSpc>
            </a:pPr>
            <a:r>
              <a:rPr lang="en-US" smtClean="0"/>
              <a:t>Described measures of center and location</a:t>
            </a:r>
          </a:p>
          <a:p>
            <a:pPr lvl="1" eaLnBrk="1" hangingPunct="1">
              <a:lnSpc>
                <a:spcPct val="110000"/>
              </a:lnSpc>
            </a:pPr>
            <a:r>
              <a:rPr lang="en-US" smtClean="0"/>
              <a:t>Mean, median, mode, geometric mean, midrange</a:t>
            </a:r>
          </a:p>
          <a:p>
            <a:pPr eaLnBrk="1" hangingPunct="1">
              <a:lnSpc>
                <a:spcPct val="110000"/>
              </a:lnSpc>
            </a:pPr>
            <a:r>
              <a:rPr lang="en-US" smtClean="0"/>
              <a:t>Discussed percentiles and quartiles</a:t>
            </a:r>
          </a:p>
          <a:p>
            <a:pPr eaLnBrk="1" hangingPunct="1">
              <a:lnSpc>
                <a:spcPct val="110000"/>
              </a:lnSpc>
            </a:pPr>
            <a:r>
              <a:rPr lang="en-US" smtClean="0"/>
              <a:t>Described measure of variation</a:t>
            </a:r>
          </a:p>
          <a:p>
            <a:pPr lvl="1" eaLnBrk="1" hangingPunct="1">
              <a:lnSpc>
                <a:spcPct val="110000"/>
              </a:lnSpc>
            </a:pPr>
            <a:r>
              <a:rPr lang="en-US" smtClean="0"/>
              <a:t>Range, interquartile range, variance, </a:t>
            </a:r>
          </a:p>
          <a:p>
            <a:pPr lvl="1" eaLnBrk="1" hangingPunct="1">
              <a:lnSpc>
                <a:spcPct val="110000"/>
              </a:lnSpc>
              <a:buFont typeface="Wingdings" pitchFamily="2" charset="2"/>
              <a:buNone/>
            </a:pPr>
            <a:r>
              <a:rPr lang="en-US" smtClean="0"/>
              <a:t>	standard deviation, coefficient of variation</a:t>
            </a:r>
          </a:p>
          <a:p>
            <a:pPr eaLnBrk="1" hangingPunct="1">
              <a:lnSpc>
                <a:spcPct val="110000"/>
              </a:lnSpc>
            </a:pPr>
            <a:r>
              <a:rPr lang="en-US" smtClean="0"/>
              <a:t>Created Box and Whisker Plots</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r>
              <a:rPr lang="en-US"/>
              <a:t>Chap 3-</a:t>
            </a:r>
            <a:fld id="{DBD976CB-62D2-49A9-ADEA-5DB55F27D533}" type="slidenum">
              <a:rPr lang="en-US"/>
              <a:pPr>
                <a:defRPr/>
              </a:pPr>
              <a:t>87</a:t>
            </a:fld>
            <a:endParaRPr lang="en-US"/>
          </a:p>
        </p:txBody>
      </p:sp>
      <p:sp>
        <p:nvSpPr>
          <p:cNvPr id="6" name="Footer Placeholder 4"/>
          <p:cNvSpPr>
            <a:spLocks noGrp="1"/>
          </p:cNvSpPr>
          <p:nvPr>
            <p:ph type="ftr" sz="quarter" idx="11"/>
          </p:nvPr>
        </p:nvSpPr>
        <p:spPr/>
        <p:txBody>
          <a:bodyPr/>
          <a:lstStyle/>
          <a:p>
            <a:pPr>
              <a:defRPr/>
            </a:pPr>
            <a:r>
              <a:rPr lang="en-US"/>
              <a:t>A Course In Business Statistics, 4th © 2006 Prentice-Hall, Inc.</a:t>
            </a:r>
          </a:p>
        </p:txBody>
      </p:sp>
      <p:sp>
        <p:nvSpPr>
          <p:cNvPr id="70660" name="Rectangle 1026"/>
          <p:cNvSpPr>
            <a:spLocks noGrp="1" noChangeArrowheads="1"/>
          </p:cNvSpPr>
          <p:nvPr>
            <p:ph type="title"/>
          </p:nvPr>
        </p:nvSpPr>
        <p:spPr/>
        <p:txBody>
          <a:bodyPr/>
          <a:lstStyle/>
          <a:p>
            <a:pPr eaLnBrk="1" hangingPunct="1">
              <a:lnSpc>
                <a:spcPct val="110000"/>
              </a:lnSpc>
            </a:pPr>
            <a:r>
              <a:rPr lang="en-US" smtClean="0"/>
              <a:t>Chapter Summary</a:t>
            </a:r>
          </a:p>
        </p:txBody>
      </p:sp>
      <p:sp>
        <p:nvSpPr>
          <p:cNvPr id="70661" name="Rectangle 1027"/>
          <p:cNvSpPr>
            <a:spLocks noGrp="1" noChangeArrowheads="1"/>
          </p:cNvSpPr>
          <p:nvPr>
            <p:ph type="body" idx="1"/>
          </p:nvPr>
        </p:nvSpPr>
        <p:spPr>
          <a:xfrm>
            <a:off x="914400" y="1981200"/>
            <a:ext cx="7467600" cy="3429000"/>
          </a:xfrm>
        </p:spPr>
        <p:txBody>
          <a:bodyPr/>
          <a:lstStyle/>
          <a:p>
            <a:pPr eaLnBrk="1" hangingPunct="1">
              <a:lnSpc>
                <a:spcPct val="110000"/>
              </a:lnSpc>
            </a:pPr>
            <a:r>
              <a:rPr lang="en-US" smtClean="0"/>
              <a:t>Illustrated distribution shapes</a:t>
            </a:r>
          </a:p>
          <a:p>
            <a:pPr lvl="1" eaLnBrk="1" hangingPunct="1">
              <a:lnSpc>
                <a:spcPct val="110000"/>
              </a:lnSpc>
            </a:pPr>
            <a:r>
              <a:rPr lang="en-US" smtClean="0"/>
              <a:t>Symmetric, skewed</a:t>
            </a:r>
          </a:p>
          <a:p>
            <a:pPr eaLnBrk="1" hangingPunct="1">
              <a:lnSpc>
                <a:spcPct val="110000"/>
              </a:lnSpc>
            </a:pPr>
            <a:r>
              <a:rPr lang="en-US" smtClean="0"/>
              <a:t>Discussed Tchebysheff’s Theorem</a:t>
            </a:r>
          </a:p>
          <a:p>
            <a:pPr eaLnBrk="1" hangingPunct="1">
              <a:lnSpc>
                <a:spcPct val="120000"/>
              </a:lnSpc>
            </a:pPr>
            <a:r>
              <a:rPr lang="en-US" smtClean="0"/>
              <a:t>Calculated standardized data values</a:t>
            </a:r>
          </a:p>
        </p:txBody>
      </p:sp>
      <p:sp>
        <p:nvSpPr>
          <p:cNvPr id="70662" name="Text Box 1028"/>
          <p:cNvSpPr txBox="1">
            <a:spLocks noChangeArrowheads="1"/>
          </p:cNvSpPr>
          <p:nvPr/>
        </p:nvSpPr>
        <p:spPr bwMode="auto">
          <a:xfrm>
            <a:off x="7543800" y="1203325"/>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00" i="1">
                <a:solidFill>
                  <a:srgbClr val="000099"/>
                </a:solidFill>
                <a:latin typeface="Tahoma" pitchFamily="34" charset="0"/>
              </a:rPr>
              <a:t>(continued)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tr-TR" smtClean="0"/>
              <a:t>Histogram</a:t>
            </a:r>
          </a:p>
        </p:txBody>
      </p:sp>
      <p:graphicFrame>
        <p:nvGraphicFramePr>
          <p:cNvPr id="6" name="Content Placeholder 5"/>
          <p:cNvGraphicFramePr>
            <a:graphicFrameLocks noGrp="1"/>
          </p:cNvGraphicFramePr>
          <p:nvPr>
            <p:ph idx="1"/>
          </p:nvPr>
        </p:nvGraphicFramePr>
        <p:xfrm>
          <a:off x="381000" y="1371600"/>
          <a:ext cx="8229600" cy="53340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PrenHall1">
  <a:themeElements>
    <a:clrScheme name="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PrenHall1">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PrenHall1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PrenHall1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PrenHall1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PrenHall1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PrenHall1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PrenHall1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PrenHall1">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C:\Program Files\Microsoft Office\Templates\Presentation Designs\PrenHall1.pot</Template>
  <TotalTime>2050</TotalTime>
  <Pages>20</Pages>
  <Words>5081</Words>
  <Application>Microsoft Office PowerPoint</Application>
  <PresentationFormat>On-screen Show (4:3)</PresentationFormat>
  <Paragraphs>954</Paragraphs>
  <Slides>87</Slides>
  <Notes>87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87</vt:i4>
      </vt:variant>
    </vt:vector>
  </HeadingPairs>
  <TitlesOfParts>
    <vt:vector size="99" baseType="lpstr">
      <vt:lpstr>Arial</vt:lpstr>
      <vt:lpstr>Times New Roman</vt:lpstr>
      <vt:lpstr>Calibri</vt:lpstr>
      <vt:lpstr>Cambria Math</vt:lpstr>
      <vt:lpstr>Wingdings</vt:lpstr>
      <vt:lpstr>Symbol</vt:lpstr>
      <vt:lpstr>Tahoma</vt:lpstr>
      <vt:lpstr>Corbel</vt:lpstr>
      <vt:lpstr>PrenHall1</vt:lpstr>
      <vt:lpstr>Equation</vt:lpstr>
      <vt:lpstr>Chart</vt:lpstr>
      <vt:lpstr>Drawing</vt:lpstr>
      <vt:lpstr>Chapter 3 Describing Data Using  Numerical Measures</vt:lpstr>
      <vt:lpstr>Chapter Goals</vt:lpstr>
      <vt:lpstr>Descriptive Statistics</vt:lpstr>
      <vt:lpstr>Summary Measures</vt:lpstr>
      <vt:lpstr>Marks of Intr.Stats of Last Year (Make-up Exam)</vt:lpstr>
      <vt:lpstr>Sorted Marks of Intr.Stats of Last Year (Make-up Exam)</vt:lpstr>
      <vt:lpstr>Construct a Grouped Frequency Distribution to Obtain a Histogram</vt:lpstr>
      <vt:lpstr>Grouped Frequency Distribution</vt:lpstr>
      <vt:lpstr>Histogram</vt:lpstr>
      <vt:lpstr>No answers to the following questions</vt:lpstr>
      <vt:lpstr>Summary Measures</vt:lpstr>
      <vt:lpstr>Measures of Central Tendency</vt:lpstr>
      <vt:lpstr>Measures of Central Tendency</vt:lpstr>
      <vt:lpstr>PowerPoint Presentation</vt:lpstr>
      <vt:lpstr>Some Basic Notations</vt:lpstr>
      <vt:lpstr>Measures of Center and Location</vt:lpstr>
      <vt:lpstr>Mean (Arithmetic Average)</vt:lpstr>
      <vt:lpstr>Mean (Arithmetic Average)</vt:lpstr>
      <vt:lpstr>Mean (Ungrouped Frequency Distribution)</vt:lpstr>
      <vt:lpstr>Mean (Grouped Frequency Distribution)</vt:lpstr>
      <vt:lpstr>Mode</vt:lpstr>
      <vt:lpstr>Mode (Categorical Data)</vt:lpstr>
      <vt:lpstr>Mode (Ungrouped Data)</vt:lpstr>
      <vt:lpstr>Mode (Grouped Data)</vt:lpstr>
      <vt:lpstr>Median</vt:lpstr>
      <vt:lpstr>Median (Raw Data and Ungrouped Freq)</vt:lpstr>
      <vt:lpstr>Median (Raw Data and Ungrouped Freq)</vt:lpstr>
      <vt:lpstr>Median (Grouped Freq)</vt:lpstr>
      <vt:lpstr> Which measure of location  is the “best”?</vt:lpstr>
      <vt:lpstr>An example</vt:lpstr>
      <vt:lpstr>PowerPoint Presentation</vt:lpstr>
      <vt:lpstr>PowerPoint Presentation</vt:lpstr>
      <vt:lpstr> Review Example</vt:lpstr>
      <vt:lpstr>Summary Statistics</vt:lpstr>
      <vt:lpstr>Shape of a Distribution</vt:lpstr>
      <vt:lpstr>Other Location Measures</vt:lpstr>
      <vt:lpstr>Percentiles</vt:lpstr>
      <vt:lpstr>How to calculate the pth percentile</vt:lpstr>
      <vt:lpstr>Percentiles</vt:lpstr>
      <vt:lpstr>Quartiles</vt:lpstr>
      <vt:lpstr>Quartiles in Grouped Data</vt:lpstr>
      <vt:lpstr>PowerPoint Presentation</vt:lpstr>
      <vt:lpstr>Box and Whisker Plot</vt:lpstr>
      <vt:lpstr>Shape of Box and Whisker Plots</vt:lpstr>
      <vt:lpstr>Distribution Shape and  Box and Whisker Plot</vt:lpstr>
      <vt:lpstr>Box-and-Whisker Plot Example</vt:lpstr>
      <vt:lpstr>Other Types of Means</vt:lpstr>
      <vt:lpstr>Weighted Mean</vt:lpstr>
      <vt:lpstr>Geometric Mean</vt:lpstr>
      <vt:lpstr>Example</vt:lpstr>
      <vt:lpstr>PowerPoint Presentation</vt:lpstr>
      <vt:lpstr>PowerPoint Presentation</vt:lpstr>
      <vt:lpstr>Measures of Variation</vt:lpstr>
      <vt:lpstr> Variation</vt:lpstr>
      <vt:lpstr>Range</vt:lpstr>
      <vt:lpstr>Compare the 2 dot-diagrams.</vt:lpstr>
      <vt:lpstr>The Range</vt:lpstr>
      <vt:lpstr>Which of the two distributions is the more dispersed? Which range is bigger?</vt:lpstr>
      <vt:lpstr> Disadvantages of the Range</vt:lpstr>
      <vt:lpstr>PowerPoint Presentation</vt:lpstr>
      <vt:lpstr>Interquartile Range (fourth spread) </vt:lpstr>
      <vt:lpstr>Interquartile Range</vt:lpstr>
      <vt:lpstr>Interquartile Range Versus Range</vt:lpstr>
      <vt:lpstr>PowerPoint Presentation</vt:lpstr>
      <vt:lpstr>Which of these sets of values would you expect to have the larger standard deviation?</vt:lpstr>
      <vt:lpstr>PowerPoint Presentation</vt:lpstr>
      <vt:lpstr>Variance</vt:lpstr>
      <vt:lpstr>PowerPoint Presentation</vt:lpstr>
      <vt:lpstr>Standard Deviation</vt:lpstr>
      <vt:lpstr>Standard deviation (Ungrouped Frequency Distribution)</vt:lpstr>
      <vt:lpstr>Standard deviation (Grouped Frequency Distribution)</vt:lpstr>
      <vt:lpstr>Calculation Example: Sample Standard Deviation</vt:lpstr>
      <vt:lpstr>Comparing Standard Deviations</vt:lpstr>
      <vt:lpstr>Coefficient of Variation</vt:lpstr>
      <vt:lpstr>Comparing Coefficient  of Variation</vt:lpstr>
      <vt:lpstr>PowerPoint Presentation</vt:lpstr>
      <vt:lpstr>PowerPoint Presentation</vt:lpstr>
      <vt:lpstr>PowerPoint Presentation</vt:lpstr>
      <vt:lpstr>PowerPoint Presentation</vt:lpstr>
      <vt:lpstr>Standardized Population Values</vt:lpstr>
      <vt:lpstr>Standardized Sample Values</vt:lpstr>
      <vt:lpstr>Using Microsoft Excel</vt:lpstr>
      <vt:lpstr>Using Excel</vt:lpstr>
      <vt:lpstr>Using Excel</vt:lpstr>
      <vt:lpstr>Excel output</vt:lpstr>
      <vt:lpstr>Chapter Summary</vt:lpstr>
      <vt:lpstr>Chapter Summary</vt:lpstr>
    </vt:vector>
  </TitlesOfParts>
  <Company>University of San Diego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Statistics: A Decision-Making Approach, 6th edition</dc:title>
  <dc:subject>Chapter 3</dc:subject>
  <dc:creator>Dirk Yandell</dc:creator>
  <cp:lastModifiedBy>SamsungXP</cp:lastModifiedBy>
  <cp:revision>123</cp:revision>
  <cp:lastPrinted>1998-11-22T23:37:53Z</cp:lastPrinted>
  <dcterms:created xsi:type="dcterms:W3CDTF">2001-01-13T00:04:22Z</dcterms:created>
  <dcterms:modified xsi:type="dcterms:W3CDTF">2012-11-03T20:25:35Z</dcterms:modified>
</cp:coreProperties>
</file>